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modernComment_185_58AA8004.xml" ContentType="application/vnd.ms-powerpoint.comments+xml"/>
  <Override PartName="/ppt/notesSlides/notesSlide15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9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0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1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3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4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notesSlides/notesSlide25.xml" ContentType="application/vnd.openxmlformats-officedocument.presentationml.notesSlid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notesSlides/notesSlide26.xml" ContentType="application/vnd.openxmlformats-officedocument.presentationml.notesSlide+xml"/>
  <Override PartName="/ppt/tags/tag75.xml" ContentType="application/vnd.openxmlformats-officedocument.presentationml.tags+xml"/>
  <Override PartName="/ppt/notesSlides/notesSlide27.xml" ContentType="application/vnd.openxmlformats-officedocument.presentationml.notesSlide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notesSlides/notesSlide30.xml" ContentType="application/vnd.openxmlformats-officedocument.presentationml.notesSlid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31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notesSlides/notesSlide32.xml" ContentType="application/vnd.openxmlformats-officedocument.presentationml.notesSlide+xml"/>
  <Override PartName="/ppt/tags/tag90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91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38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notesSlides/notesSlide39.xml" ContentType="application/vnd.openxmlformats-officedocument.presentationml.notesSlide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40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notesSlides/notesSlide41.xml" ContentType="application/vnd.openxmlformats-officedocument.presentationml.notesSlide+xml"/>
  <Override PartName="/ppt/tags/tag106.xml" ContentType="application/vnd.openxmlformats-officedocument.presentationml.tags+xml"/>
  <Override PartName="/ppt/notesSlides/notesSlide42.xml" ContentType="application/vnd.openxmlformats-officedocument.presentationml.notesSlide+xml"/>
  <Override PartName="/ppt/tags/tag107.xml" ContentType="application/vnd.openxmlformats-officedocument.presentationml.tags+xml"/>
  <Override PartName="/ppt/notesSlides/notesSlide43.xml" ContentType="application/vnd.openxmlformats-officedocument.presentationml.notesSlide+xml"/>
  <Override PartName="/ppt/tags/tag108.xml" ContentType="application/vnd.openxmlformats-officedocument.presentationml.tags+xml"/>
  <Override PartName="/ppt/notesSlides/notesSlide44.xml" ContentType="application/vnd.openxmlformats-officedocument.presentationml.notesSlide+xml"/>
  <Override PartName="/ppt/tags/tag109.xml" ContentType="application/vnd.openxmlformats-officedocument.presentationml.tags+xml"/>
  <Override PartName="/ppt/notesSlides/notesSlide45.xml" ContentType="application/vnd.openxmlformats-officedocument.presentationml.notesSlide+xml"/>
  <Override PartName="/ppt/tags/tag110.xml" ContentType="application/vnd.openxmlformats-officedocument.presentationml.tags+xml"/>
  <Override PartName="/ppt/notesSlides/notesSlide46.xml" ContentType="application/vnd.openxmlformats-officedocument.presentationml.notesSlide+xml"/>
  <Override PartName="/ppt/tags/tag111.xml" ContentType="application/vnd.openxmlformats-officedocument.presentationml.tags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430" r:id="rId2"/>
    <p:sldId id="378" r:id="rId3"/>
    <p:sldId id="379" r:id="rId4"/>
    <p:sldId id="380" r:id="rId5"/>
    <p:sldId id="382" r:id="rId6"/>
    <p:sldId id="381" r:id="rId7"/>
    <p:sldId id="383" r:id="rId8"/>
    <p:sldId id="384" r:id="rId9"/>
    <p:sldId id="385" r:id="rId10"/>
    <p:sldId id="394" r:id="rId11"/>
    <p:sldId id="386" r:id="rId12"/>
    <p:sldId id="395" r:id="rId13"/>
    <p:sldId id="387" r:id="rId14"/>
    <p:sldId id="388" r:id="rId15"/>
    <p:sldId id="389" r:id="rId16"/>
    <p:sldId id="393" r:id="rId17"/>
    <p:sldId id="390" r:id="rId18"/>
    <p:sldId id="391" r:id="rId19"/>
    <p:sldId id="392" r:id="rId20"/>
    <p:sldId id="396" r:id="rId21"/>
    <p:sldId id="397" r:id="rId22"/>
    <p:sldId id="398" r:id="rId23"/>
    <p:sldId id="399" r:id="rId24"/>
    <p:sldId id="400" r:id="rId25"/>
    <p:sldId id="401" r:id="rId26"/>
    <p:sldId id="402" r:id="rId27"/>
    <p:sldId id="426" r:id="rId28"/>
    <p:sldId id="403" r:id="rId29"/>
    <p:sldId id="404" r:id="rId30"/>
    <p:sldId id="405" r:id="rId31"/>
    <p:sldId id="406" r:id="rId32"/>
    <p:sldId id="407" r:id="rId33"/>
    <p:sldId id="410" r:id="rId34"/>
    <p:sldId id="411" r:id="rId35"/>
    <p:sldId id="408" r:id="rId36"/>
    <p:sldId id="409" r:id="rId37"/>
    <p:sldId id="412" r:id="rId38"/>
    <p:sldId id="413" r:id="rId39"/>
    <p:sldId id="414" r:id="rId40"/>
    <p:sldId id="415" r:id="rId41"/>
    <p:sldId id="416" r:id="rId42"/>
    <p:sldId id="417" r:id="rId43"/>
    <p:sldId id="418" r:id="rId44"/>
    <p:sldId id="419" r:id="rId45"/>
    <p:sldId id="420" r:id="rId46"/>
    <p:sldId id="427" r:id="rId47"/>
    <p:sldId id="428" r:id="rId48"/>
    <p:sldId id="429" r:id="rId49"/>
    <p:sldId id="421" r:id="rId50"/>
    <p:sldId id="422" r:id="rId51"/>
    <p:sldId id="424" r:id="rId52"/>
    <p:sldId id="425" r:id="rId53"/>
    <p:sldId id="377" r:id="rId5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938C3E3F-8034-D8A2-5509-27AFC5B6DF57}" name="Luca Frassinella" initials="LF" userId="S::10795356@polimi.it::3b7d572a-8da5-4e56-89b4-1c988a75b83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2B51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2F31F4-BDEF-42A0-9850-050600029F4E}" v="709" dt="2025-06-08T15:49:40.272"/>
    <p1510:client id="{A6ACF339-E60B-43AE-9219-E79EF7658127}" v="1099" dt="2025-06-08T15:31:03.992"/>
    <p1510:client id="{C7BB256B-243C-49A3-B2AE-0D3874BBEB8C}" v="2581" dt="2025-06-08T16:35:57.5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8/10/relationships/authors" Target="author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omments/modernComment_185_58AA800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46FAE37-0AE3-4C67-8306-86144A934C34}" authorId="{938C3E3F-8034-D8A2-5509-27AFC5B6DF57}" status="resolved" created="2025-07-06T17:03:25.208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87568900" sldId="389"/>
      <ac:picMk id="6" creationId="{F478F456-DF00-9E51-D537-8ACECE9A9312}"/>
    </ac:deMkLst>
    <p188:txBody>
      <a:bodyPr/>
      <a:lstStyle/>
      <a:p>
        <a:r>
          <a:rPr lang="it-IT"/>
          <a:t>Cambiare colori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99D6B-34DB-4CA9-AF15-02F6A6C5E45F}" type="datetimeFigureOut">
              <a:t>23/07/2025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Click to edit Master text styles</a:t>
            </a:r>
          </a:p>
          <a:p>
            <a:pPr lvl="1"/>
            <a:r>
              <a:rPr lang="it-IT"/>
              <a:t>Second level</a:t>
            </a:r>
          </a:p>
          <a:p>
            <a:pPr lvl="2"/>
            <a:r>
              <a:rPr lang="it-IT"/>
              <a:t>Third level</a:t>
            </a:r>
          </a:p>
          <a:p>
            <a:pPr lvl="3"/>
            <a:r>
              <a:rPr lang="it-IT"/>
              <a:t>Fourth level</a:t>
            </a:r>
          </a:p>
          <a:p>
            <a:pPr lvl="4"/>
            <a:r>
              <a:rPr lang="it-IT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43B39C-951A-4E00-98A0-B450B0AB0244}" type="slidenum"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08518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DCF665-D26D-1C8F-DEDC-2A160D32F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3D680ED-D686-D48C-28DA-115F7992CB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D9EF2AC-35CB-5F8D-0BFD-5BC742DE74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21F9EE-2651-78AF-6107-71B4832BE7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0378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2DE8A-9E48-E355-386E-04A706E94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F646B24-51F2-15DE-AC5C-1CDE0FB9FB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42DC9F0-C71C-C721-0310-08791A4ACF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2D3C2FE-C000-1583-921B-A9D177F465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061519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107A6-B27C-5ECE-8D3B-4820370D69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3D83D4A-0F6B-E1C7-0184-F4516DBDE7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67833AC-D2A8-EF2A-A45B-1D3189C09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D5B0ADD-A94C-6378-E6AA-232E67E7F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3835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2C8CA-9A60-13C9-5B68-F79C7ED876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38A2CDF-AF5B-EACF-E883-1B0BF3ADE18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C7B6D36-607A-8BAC-B0B1-DE228ABAE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765831-1FE8-A73A-BA9F-61AA31D8EC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747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6DA2E8-3F31-EFC7-34EB-0D9838912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BC0CD40-536C-5DE9-C2A9-F152550360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205C632-7778-8CE5-DBB7-95D13E41FD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168452C-5802-7DB2-0015-9195E8A6F5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4662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83F9A-CEA1-FC9D-2475-E4B8A116B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7C38789-D92F-2865-4576-1D60692444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3491CB1-64E9-DE84-5B51-A7D620F7B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F564AD-00FD-482D-D5C4-7C5916585D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941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B6C1C7-360C-E238-B8D2-2428CEFFE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403991-DEE7-57BB-CBC6-CB5F06DF44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3FFE1CB6-7DB9-3B26-74C0-D4566CA3B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DAF96F9-EF77-D660-480B-97E521695B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01735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04E52-7516-5C31-B377-87AD435EF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9B5F5F7-0547-9209-39E1-9C34C73B98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0E8994B-1EC9-9838-B28B-2F96C1F5C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25CBD5B-A357-A849-0CBE-36278F0728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14423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1908C-66A5-0704-707E-9B81C08A6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AFE5DA1-1788-7FBD-1EC8-D8C684BEAF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9AD1359-3F8F-7144-58E8-7EE699391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E06503A-1EDB-2848-4BD5-D9A56A93A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67196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CFA0C-5FE9-59E2-79A6-A7F71B3E3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926C685-0E9E-C820-C018-66E7E286B8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DBC5A5B-6E9F-BAC0-B3E8-69BF9B251F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66B0273-A30F-3257-A49C-079E8B770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34331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6A801-E45C-7AB1-6BD4-65211041C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9DE0F4D-CF84-C10B-E9AD-34BC5BBA30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C5B6C0-A608-9D3B-E627-F69D1E065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3BC5582-818F-5070-AB78-4528568622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5994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4B3757-E911-CE92-9384-2317C1D755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E1492A8-6293-61A8-4030-988D790B26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480E76-93BB-0B7C-EBDA-C0D726620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B9FCE6-0975-C71D-D7D4-81BD7FAD1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8618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BF7708-9559-B927-DD4A-6434BD8EF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7D3A4EA-4569-C8E5-72D5-536322405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0DC0047-6B61-55C0-1AD1-83A797169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0B0F634-6802-9B48-D6FC-212A26AA88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8535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8DA977-9927-F95B-7071-8A722ABD1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626D0B4-5B60-B8CC-FA8C-AF84546B69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D01AA96-D1B2-2F86-E8B7-9B6D0D8C70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1B41CD-F364-3D7A-A739-C794F00FB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1253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6EA13-1FBE-37F2-807E-B89E5E2A16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CF7D41C-0712-4D57-2BCB-70F595537B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4524D2-CB33-BD89-B096-DE7E705C7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F178298-A7B7-6792-C185-2A28DB3EEB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16891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8CFF9D-97E9-0EA7-ED03-1AABB3AA69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4FA9138-6D6D-5629-97AC-46C7D63CF5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2B5DA4A-CCD3-EFB2-B226-EB62C52BE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B387F9F-D9AC-F39E-B084-2F9585E5C5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14985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DC402-B36B-3943-937D-E89677843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FA473C-34D0-9F65-F549-28ED4F3907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1E1C420-3368-F110-9288-22A513B3C5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155E5AF-2763-8CA5-3C84-2C9A283D9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386372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243B3-66DB-D90D-7C55-6CB59BF2C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6392B14-C6FC-52F2-B4B0-E9F10B769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B39A411-7972-A7BE-41FA-83315DC34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8FA134-9392-CFE8-4113-774FFB52E3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4484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891ECD-5BDE-F3C1-DA17-0AAAB4DC3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342F9C9-2C77-93CE-2062-23667DEC25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319C912-DD8A-396B-F925-B3D77D967C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EE6800E-74D9-FD02-CCE1-C37448EFE1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255365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E7C13-4656-C264-97BB-BAA55F0C0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B3F09F4-3987-892D-6B85-ABA462D5DB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9ACEB05-B9CB-D00E-0FAD-B225550CB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7C5D44-04D1-7E4C-C0A8-563A786170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4813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CE1C1-283A-E8D9-D717-1F4143064F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3E19345-C09C-924E-418F-6766ABF93B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D5BD9F8-A2F5-EBA3-763F-87E72AE82E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1DA82E8-B2C3-3A08-C1D5-A221AA0D39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3669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6DAED7-1A6D-B9E1-78DA-C29A2C85B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4CA37B1-D2E7-D0AF-FA14-2B205237A2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A6F70CC-70A8-757E-3A13-6644BA15B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C6B9050-F3D2-F217-620E-C43BF11467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0473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64895-C570-E43D-49FA-1A3E4059D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82D0BCD3-2920-F8E5-F36D-AE1CA0F963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988E656-493E-52DD-D056-84EA33299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0262F80-2659-5069-4785-1B677A8BAC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994469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875C52-C5C2-D54C-7731-66AF9C3A9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FA851A9-C8F7-11AF-2D9F-202692B03C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BB247A1-E695-E293-5727-C166F40C2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21C034-D66B-2234-14C7-A3BE98C2B7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4295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7BAA1-1FB1-A941-CAB8-1C940644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985770C-FEF7-8585-8DF9-3089C926A2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75CE553-CD9D-E5A1-7D87-C8671D6C2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4FD55CF-2EAD-5C6D-C724-B9BBC5A3B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90406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09C7E-F7D7-1E93-4BF2-51F3333A9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9C1FCE8-4AA9-4ECC-3B6E-15EA45452B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C794B4-D4EF-1CDE-72DA-A73C0ECE44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6555A16-CF27-D59D-FB90-DFDE7D80F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649932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68600-B43D-E76D-DEB5-629393418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87466A-D239-9826-6943-D94EDD88D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B925452-EA27-563D-5880-009B4F28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CFF393B-07CD-D43C-090C-07950949DE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59393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4D3A37-B821-A61A-02DF-E7A1720A3B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A9C6D36-0F05-6E00-FBA8-DC2105EC55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FC26A0A-A6C3-2029-EB6B-3332843C45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1F1B7C2-68A5-2FA4-D37C-5BCC2E425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1751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9D3684-D691-ACD1-D964-F10EEC970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CAE666C-F358-2034-E35D-D671E386D2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2A3B4FA-96AE-CFC1-A62C-715CDF821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BF296EC-B40F-4DEA-3E1A-E68C08A360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0258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DA87F-F4BF-ADDD-2123-B2EC34320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4DF8342-CBA1-4117-A695-F93DDF19C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199F3CE8-B266-83BC-E7B6-A64D04B1F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EA0F95-4D23-14B0-EAAD-F675D8C208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0346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96E46-160B-3D6A-9806-DCD44AA657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6A32C04-8988-AF29-82DA-998A2A7353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65EE26-6AC2-D8B6-CAAD-97DD0E0917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709339-BEF7-9D4F-A62A-0E1BF7F428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13226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DD7DA-EFA4-40D4-37B4-4A4273F3B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9D2ADF2-0ADE-3130-89ED-5C32D2B3F1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2B7D1D1-338E-6BA5-EEA5-B5DC999005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73C76CA-8A71-5C5D-3889-6934BBFE0D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32471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942B7-460F-C087-7FA6-93FCCB3D9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BBB73A6-EBAA-F8CD-4728-B41B40D2EF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0510DA2-2CD4-DFF1-5D2D-D23CE0239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56E1353-8C36-35DA-8430-3225EC3570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5549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E396B-E16F-7428-0926-C967DCA40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5C97E4-5AB8-3613-C6C1-6C20FBD614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55CB8A-0FFF-1CB4-ADE2-5EA8580298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0F45151-E20C-12EF-44FB-47BDC6DB84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38201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596BB-7E60-174F-CA85-8CE342B1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4D79D00-D7CE-8285-7135-76A63DA4F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0F74E07-99E2-35C7-5935-F578E27731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C4BEBCE-0B10-BD0A-71E1-30D404FD5C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462503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411F5-4A70-1D37-AB3E-118A00F92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A564519-084F-6FCA-32C8-1BD22223D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0DDB263-B80E-3478-3F63-262E575181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D117142-88F6-E6CA-D88C-4A387A501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17732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3D3C13-7A8E-392B-E89A-27E55A5C6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3F85AA1-20F1-FCB1-32C2-BE1F3CD180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EA2AB79-82F2-5DF2-118A-CFD4680CC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D69EE0F-7CE7-34AB-993E-DE456F774F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74522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DAC49D-263D-8D95-5B33-C70BAAFFD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F950EF9-5473-0D89-01DB-7CE973C868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852FA23-FD21-CD5E-929F-18B08DB7F4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B8724163-B5C8-258C-3835-DE43212CA2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567907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8C75-92D2-83B7-2AF4-5E0CAEE41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318802F-7041-8E96-0C4E-8950976E38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7127B22-ABC0-DACE-9933-8FF1FA24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62DE7771-1C73-94E6-EDC5-C7F08FF832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69699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577CF5-51BC-42AC-1E03-5663E9C47D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B466FB1-723D-7957-46C7-3C8E7089F1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F3E067A-8FF0-FBC6-EE92-C64BD6554F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893FD3-7A81-C054-AC3F-F16E263EDF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330879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008CE0-F825-BA70-2AFF-C3D936474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61120D79-942A-6E3B-7CC5-C84B09826F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8A32880-61B0-3966-319D-072E1773D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EF2CC97-9EBC-3F3D-A521-817C3E42D3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57906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E82BA1-4A60-D4A0-B5C9-D5BBF3BB2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A778444-3C3B-0C8E-EF1D-4982AD082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72878DE-4831-3C61-172E-59C01A480A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22D61BF-EC75-5CAD-DF0C-AC01867DC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96056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AB1A4-FDF1-0CB2-EAB8-35A619396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D185C8EA-998B-9200-DAC4-4BF49B650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8953854-EF19-EA97-8B0E-3E2A12FE2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F45F4BF-EFE5-4201-E33E-540E8B2A5C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271248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B85BD-9DFF-3979-DBAE-3EC7426D9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355C783-DF34-0963-304C-806081434E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7404E94-D00E-FC6A-084B-AD1711DC7E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42A0E74-B20A-2401-C558-D7BDBF0508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120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007D69-5EA7-9BEB-8204-9778ABC5F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E049BC0-0442-5B9D-7B17-E3A95849CC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B6A46BF-19F8-F8ED-66A8-E2E4D79E47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3195320-95AE-97BC-3452-C5EE7F742F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20229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BDE006-5F75-BA52-DE4F-A5E2AEA6AE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2CCFF1-5408-3E6A-9278-D62AC3201E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04F23FA-7802-FB91-A638-D70915AB9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5F7473C-4FDF-E0A9-96BE-889498EE82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37803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FE5B3-FFA1-862A-0691-CEF9E44AD7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7577C33-AB56-0E16-5879-42286D1612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EA98CEF-403D-78EB-FCB6-812EEE26C8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CFB324A-71DB-365F-0DCA-4BD20A0457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632213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DDBBE-3741-E7D1-0717-D384D983A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8A2027-F409-1F61-3954-BEB04DF5F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97BC480C-734D-8439-1176-0226AA83D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6B225D4-9A1E-5F1E-DC41-8E5BA4744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062F2E-6FDF-4A6B-AB76-08EC33B12539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3339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3AC4D1-4984-5F2E-E4D5-2379E5311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AD1C33-6FF1-586C-EA9E-B85E02A432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93F9A70-617B-DD96-1EB2-B80A2D15C8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6DED811-F77F-7D23-B5D9-9E7824D7A7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1083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FB70C7-D24E-625E-AE1A-E7CB41C82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D624A77-DCE9-9619-1B16-A08BF12B5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0ACAD3A-B7F2-8118-B692-39BB820D2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17B6AEF-DF36-72D0-89A2-FB96D3AB2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86382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164EE5-F6AF-71C7-C813-995368B453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1F87C36-05D3-97E7-BA0E-268570D13C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469434F-4A74-C09D-33CD-AABE6E5C67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D0D3BD8-7229-C431-1BAD-3C76CFCB0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58536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EA454-DAB6-94B3-E2D9-234A93278A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FFACE6E1-5846-54BC-87CA-DBDBDBECA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2BF5C59-115C-FEC4-1FB5-98945F35F2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0970796-D11F-D25F-674F-DB3E53A0B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C9BC7E-B757-4FF3-8521-3E48E026615B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0127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619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469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268423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">
    <p:bg>
      <p:bgPr>
        <a:gradFill>
          <a:gsLst>
            <a:gs pos="0">
              <a:schemeClr val="tx1"/>
            </a:gs>
            <a:gs pos="100000">
              <a:srgbClr val="102C53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e 35">
            <a:extLst>
              <a:ext uri="{FF2B5EF4-FFF2-40B4-BE49-F238E27FC236}">
                <a16:creationId xmlns:a16="http://schemas.microsoft.com/office/drawing/2014/main" id="{51B3AA80-97EC-50CB-4FE0-29FF43A159AF}"/>
              </a:ext>
            </a:extLst>
          </p:cNvPr>
          <p:cNvSpPr/>
          <p:nvPr userDrawn="1"/>
        </p:nvSpPr>
        <p:spPr>
          <a:xfrm>
            <a:off x="2609" y="-5443635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1000"/>
                </a:schemeClr>
              </a:gs>
              <a:gs pos="82000">
                <a:schemeClr val="accent3">
                  <a:alpha val="2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900">
              <a:latin typeface="Manrope" pitchFamily="2" charset="0"/>
            </a:endParaRPr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0F01AAD3-5366-6929-C4BA-2E51CD3F31D4}"/>
              </a:ext>
            </a:extLst>
          </p:cNvPr>
          <p:cNvSpPr/>
          <p:nvPr userDrawn="1"/>
        </p:nvSpPr>
        <p:spPr>
          <a:xfrm rot="19314398">
            <a:off x="2609" y="5468773"/>
            <a:ext cx="10887979" cy="10887270"/>
          </a:xfrm>
          <a:prstGeom prst="ellipse">
            <a:avLst/>
          </a:prstGeom>
          <a:gradFill flip="none" rotWithShape="1">
            <a:gsLst>
              <a:gs pos="38000">
                <a:schemeClr val="tx1">
                  <a:lumMod val="0"/>
                  <a:lumOff val="100000"/>
                  <a:alpha val="10301"/>
                </a:schemeClr>
              </a:gs>
              <a:gs pos="82000">
                <a:schemeClr val="accent3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Linea">
            <a:extLst>
              <a:ext uri="{FF2B5EF4-FFF2-40B4-BE49-F238E27FC236}">
                <a16:creationId xmlns:a16="http://schemas.microsoft.com/office/drawing/2014/main" id="{2889EA06-D03D-AD37-B610-762B18DC9D96}"/>
              </a:ext>
            </a:extLst>
          </p:cNvPr>
          <p:cNvSpPr/>
          <p:nvPr userDrawn="1"/>
        </p:nvSpPr>
        <p:spPr>
          <a:xfrm rot="10800000" flipH="1">
            <a:off x="10895557" y="1057"/>
            <a:ext cx="1" cy="6855889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>
              <a:latin typeface="Manrope" pitchFamily="2" charset="0"/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1C01A8D5-245E-26D8-2ECA-82D4764647AF}"/>
              </a:ext>
            </a:extLst>
          </p:cNvPr>
          <p:cNvSpPr/>
          <p:nvPr userDrawn="1"/>
        </p:nvSpPr>
        <p:spPr>
          <a:xfrm rot="10800000">
            <a:off x="-3064" y="5436688"/>
            <a:ext cx="12198128" cy="1"/>
          </a:xfrm>
          <a:prstGeom prst="line">
            <a:avLst/>
          </a:prstGeom>
          <a:ln w="6350">
            <a:solidFill>
              <a:schemeClr val="bg1">
                <a:alpha val="50000"/>
              </a:schemeClr>
            </a:solidFill>
            <a:miter lim="400000"/>
          </a:ln>
        </p:spPr>
        <p:txBody>
          <a:bodyPr lIns="25399" tIns="25399" rIns="25399" bIns="25399" anchor="ctr"/>
          <a:lstStyle/>
          <a:p>
            <a:endParaRPr sz="1200">
              <a:latin typeface="Manrope" pitchFamily="2" charset="0"/>
            </a:endParaRPr>
          </a:p>
        </p:txBody>
      </p:sp>
      <p:sp>
        <p:nvSpPr>
          <p:cNvPr id="24" name="Titolo 5">
            <a:extLst>
              <a:ext uri="{FF2B5EF4-FFF2-40B4-BE49-F238E27FC236}">
                <a16:creationId xmlns:a16="http://schemas.microsoft.com/office/drawing/2014/main" id="{7A3C36CA-9D5D-490C-3E31-571AF7EC54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76" y="2970949"/>
            <a:ext cx="10297220" cy="1979441"/>
          </a:xfrm>
          <a:prstGeom prst="rect">
            <a:avLst/>
          </a:prstGeom>
        </p:spPr>
        <p:txBody>
          <a:bodyPr lIns="0" tIns="360000" rIns="0" bIns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it-IT"/>
              <a:t>Inserire titolo</a:t>
            </a:r>
            <a:br>
              <a:rPr lang="it-IT"/>
            </a:br>
            <a:r>
              <a:rPr lang="it-IT"/>
              <a:t>Presentazione</a:t>
            </a:r>
          </a:p>
        </p:txBody>
      </p:sp>
      <p:sp>
        <p:nvSpPr>
          <p:cNvPr id="25" name="Tema / Titolo / Docente  |  00. 00. 0000">
            <a:extLst>
              <a:ext uri="{FF2B5EF4-FFF2-40B4-BE49-F238E27FC236}">
                <a16:creationId xmlns:a16="http://schemas.microsoft.com/office/drawing/2014/main" id="{A4A528BE-7AD2-13B5-15DC-484153FDCFB1}"/>
              </a:ext>
            </a:extLst>
          </p:cNvPr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710" y="5929933"/>
            <a:ext cx="4078060" cy="318490"/>
          </a:xfrm>
          <a:prstGeom prst="rect">
            <a:avLst/>
          </a:prstGeom>
        </p:spPr>
        <p:txBody>
          <a:bodyPr lIns="45719" tIns="45719" rIns="45719" bIns="45719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/>
                </a:solidFill>
                <a:latin typeface="Manrope" pitchFamily="2" charset="0"/>
              </a:defRPr>
            </a:lvl1pPr>
          </a:lstStyle>
          <a:p>
            <a:pPr marL="0" marR="0" lvl="0" indent="0" algn="l" defTabSz="4127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00. 00. 0000  |  Relatore</a:t>
            </a:r>
          </a:p>
        </p:txBody>
      </p:sp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606C5E15-79D3-4DBA-B886-216D082B12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06" y="554831"/>
            <a:ext cx="2088000" cy="6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916985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ina base_ testo 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C3F10C0-5DFE-4F2B-84B3-498D1D283A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808073"/>
            <a:ext cx="8640000" cy="840083"/>
          </a:xfrm>
        </p:spPr>
        <p:txBody>
          <a:bodyPr/>
          <a:lstStyle/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5E31426-2C15-4249-84C9-7FF9F8F23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023663-EBF6-4678-A4B6-3D84BCA80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0000" y="6356349"/>
            <a:ext cx="4572000" cy="365125"/>
          </a:xfrm>
        </p:spPr>
        <p:txBody>
          <a:bodyPr/>
          <a:lstStyle/>
          <a:p>
            <a:r>
              <a:rPr lang="it-IT"/>
              <a:t>Politecnico di Milano – Machine Learning for </a:t>
            </a:r>
            <a:r>
              <a:rPr lang="it-IT" err="1"/>
              <a:t>Mechanical</a:t>
            </a:r>
            <a:r>
              <a:rPr lang="it-IT"/>
              <a:t> Systems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A37DEFB-BB2F-4195-B6BA-04AAE853B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99AF24DE-B4DF-4CF0-A1D8-A9C3833DB7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963" y="2060575"/>
            <a:ext cx="8640000" cy="4429125"/>
          </a:xfrm>
        </p:spPr>
        <p:txBody>
          <a:bodyPr/>
          <a:lstStyle/>
          <a:p>
            <a:pPr lv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2060069"/>
      </p:ext>
    </p:extLst>
  </p:cSld>
  <p:clrMapOvr>
    <a:masterClrMapping/>
  </p:clrMapOvr>
  <p:hf hd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63181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7393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84089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7982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782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4095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16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8576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  <a:endParaRPr lang="de-DE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de-DE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4A8E5F-40E5-4553-9F3C-699F1A5B8145}" type="datetimeFigureOut">
              <a:rPr lang="de-DE" smtClean="0"/>
              <a:t>23.07.2025</a:t>
            </a:fld>
            <a:endParaRPr lang="de-DE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CD45B7-DFE2-4393-8D37-380FC36BF3AA}" type="slidenum">
              <a:rPr lang="de-DE" smtClean="0"/>
              <a:t>‹N›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19314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35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9.xml"/><Relationship Id="rId12" Type="http://schemas.openxmlformats.org/officeDocument/2006/relationships/image" Target="../media/image34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33.png"/><Relationship Id="rId5" Type="http://schemas.openxmlformats.org/officeDocument/2006/relationships/tags" Target="../tags/tag18.xml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tags" Target="../tags/tag17.xml"/><Relationship Id="rId9" Type="http://schemas.openxmlformats.org/officeDocument/2006/relationships/slide" Target="slide52.xml"/><Relationship Id="rId1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0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9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tags" Target="../tags/tag23.xml"/><Relationship Id="rId7" Type="http://schemas.openxmlformats.org/officeDocument/2006/relationships/image" Target="../media/image3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notesSlide" Target="../notesSlides/notesSlide12.xml"/><Relationship Id="rId11" Type="http://schemas.openxmlformats.org/officeDocument/2006/relationships/image" Target="../media/image44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3.png"/><Relationship Id="rId4" Type="http://schemas.openxmlformats.org/officeDocument/2006/relationships/tags" Target="../tags/tag24.xml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4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45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85_58AA8004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5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5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slide" Target="slide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Relationship Id="rId6" Type="http://schemas.openxmlformats.org/officeDocument/2006/relationships/image" Target="../media/image54.png"/><Relationship Id="rId5" Type="http://schemas.openxmlformats.org/officeDocument/2006/relationships/image" Target="../media/image3.png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image" Target="../media/image56.png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image" Target="../media/image55.png"/><Relationship Id="rId17" Type="http://schemas.openxmlformats.org/officeDocument/2006/relationships/image" Target="../media/image60.png"/><Relationship Id="rId2" Type="http://schemas.openxmlformats.org/officeDocument/2006/relationships/tags" Target="../tags/tag31.xml"/><Relationship Id="rId16" Type="http://schemas.openxmlformats.org/officeDocument/2006/relationships/image" Target="../media/image59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image" Target="../media/image3.png"/><Relationship Id="rId5" Type="http://schemas.openxmlformats.org/officeDocument/2006/relationships/tags" Target="../tags/tag34.xml"/><Relationship Id="rId15" Type="http://schemas.openxmlformats.org/officeDocument/2006/relationships/image" Target="../media/image58.png"/><Relationship Id="rId10" Type="http://schemas.openxmlformats.org/officeDocument/2006/relationships/notesSlide" Target="../notesSlides/notesSlide20.xml"/><Relationship Id="rId4" Type="http://schemas.openxmlformats.org/officeDocument/2006/relationships/tags" Target="../tags/tag33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13" Type="http://schemas.openxmlformats.org/officeDocument/2006/relationships/image" Target="../media/image62.png"/><Relationship Id="rId18" Type="http://schemas.openxmlformats.org/officeDocument/2006/relationships/image" Target="../media/image67.png"/><Relationship Id="rId3" Type="http://schemas.openxmlformats.org/officeDocument/2006/relationships/tags" Target="../tags/tag40.xml"/><Relationship Id="rId7" Type="http://schemas.openxmlformats.org/officeDocument/2006/relationships/tags" Target="../tags/tag44.xml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" Type="http://schemas.openxmlformats.org/officeDocument/2006/relationships/tags" Target="../tags/tag39.xml"/><Relationship Id="rId16" Type="http://schemas.openxmlformats.org/officeDocument/2006/relationships/image" Target="../media/image65.png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3.png"/><Relationship Id="rId5" Type="http://schemas.openxmlformats.org/officeDocument/2006/relationships/tags" Target="../tags/tag42.xml"/><Relationship Id="rId15" Type="http://schemas.openxmlformats.org/officeDocument/2006/relationships/image" Target="../media/image64.png"/><Relationship Id="rId10" Type="http://schemas.openxmlformats.org/officeDocument/2006/relationships/notesSlide" Target="../notesSlides/notesSlide21.xml"/><Relationship Id="rId19" Type="http://schemas.openxmlformats.org/officeDocument/2006/relationships/image" Target="../media/image68.png"/><Relationship Id="rId4" Type="http://schemas.openxmlformats.org/officeDocument/2006/relationships/tags" Target="../tags/tag41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53.xml"/><Relationship Id="rId13" Type="http://schemas.openxmlformats.org/officeDocument/2006/relationships/image" Target="../media/image70.png"/><Relationship Id="rId18" Type="http://schemas.openxmlformats.org/officeDocument/2006/relationships/image" Target="../media/image75.png"/><Relationship Id="rId3" Type="http://schemas.openxmlformats.org/officeDocument/2006/relationships/tags" Target="../tags/tag48.xml"/><Relationship Id="rId7" Type="http://schemas.openxmlformats.org/officeDocument/2006/relationships/tags" Target="../tags/tag52.xml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tags" Target="../tags/tag47.xml"/><Relationship Id="rId16" Type="http://schemas.openxmlformats.org/officeDocument/2006/relationships/image" Target="../media/image73.png"/><Relationship Id="rId20" Type="http://schemas.openxmlformats.org/officeDocument/2006/relationships/image" Target="../media/image77.png"/><Relationship Id="rId1" Type="http://schemas.openxmlformats.org/officeDocument/2006/relationships/tags" Target="../tags/tag46.xml"/><Relationship Id="rId6" Type="http://schemas.openxmlformats.org/officeDocument/2006/relationships/tags" Target="../tags/tag51.xml"/><Relationship Id="rId11" Type="http://schemas.openxmlformats.org/officeDocument/2006/relationships/image" Target="../media/image3.png"/><Relationship Id="rId5" Type="http://schemas.openxmlformats.org/officeDocument/2006/relationships/tags" Target="../tags/tag50.xml"/><Relationship Id="rId15" Type="http://schemas.openxmlformats.org/officeDocument/2006/relationships/image" Target="../media/image72.png"/><Relationship Id="rId10" Type="http://schemas.openxmlformats.org/officeDocument/2006/relationships/notesSlide" Target="../notesSlides/notesSlide22.xml"/><Relationship Id="rId19" Type="http://schemas.openxmlformats.org/officeDocument/2006/relationships/image" Target="../media/image76.svg"/><Relationship Id="rId4" Type="http://schemas.openxmlformats.org/officeDocument/2006/relationships/tags" Target="../tags/tag49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79.png"/><Relationship Id="rId18" Type="http://schemas.openxmlformats.org/officeDocument/2006/relationships/image" Target="../media/image85.png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" Type="http://schemas.openxmlformats.org/officeDocument/2006/relationships/tags" Target="../tags/tag55.xml"/><Relationship Id="rId16" Type="http://schemas.openxmlformats.org/officeDocument/2006/relationships/image" Target="../media/image82.png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image" Target="../media/image84.png"/><Relationship Id="rId5" Type="http://schemas.openxmlformats.org/officeDocument/2006/relationships/tags" Target="../tags/tag58.xml"/><Relationship Id="rId15" Type="http://schemas.openxmlformats.org/officeDocument/2006/relationships/image" Target="../media/image81.png"/><Relationship Id="rId10" Type="http://schemas.openxmlformats.org/officeDocument/2006/relationships/image" Target="../media/image3.png"/><Relationship Id="rId4" Type="http://schemas.openxmlformats.org/officeDocument/2006/relationships/tags" Target="../tags/tag57.xml"/><Relationship Id="rId9" Type="http://schemas.openxmlformats.org/officeDocument/2006/relationships/notesSlide" Target="../notesSlides/notesSlide23.xml"/><Relationship Id="rId14" Type="http://schemas.openxmlformats.org/officeDocument/2006/relationships/image" Target="../media/image8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52.xml"/><Relationship Id="rId13" Type="http://schemas.openxmlformats.org/officeDocument/2006/relationships/image" Target="../media/image88.png"/><Relationship Id="rId3" Type="http://schemas.openxmlformats.org/officeDocument/2006/relationships/tags" Target="../tags/tag63.xml"/><Relationship Id="rId7" Type="http://schemas.openxmlformats.org/officeDocument/2006/relationships/image" Target="../media/image92.png"/><Relationship Id="rId12" Type="http://schemas.openxmlformats.org/officeDocument/2006/relationships/image" Target="../media/image87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3.png"/><Relationship Id="rId11" Type="http://schemas.openxmlformats.org/officeDocument/2006/relationships/image" Target="../media/image76.sv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75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image" Target="../media/image89.png"/><Relationship Id="rId18" Type="http://schemas.openxmlformats.org/officeDocument/2006/relationships/image" Target="../media/image95.png"/><Relationship Id="rId3" Type="http://schemas.openxmlformats.org/officeDocument/2006/relationships/tags" Target="../tags/tag66.xml"/><Relationship Id="rId21" Type="http://schemas.openxmlformats.org/officeDocument/2006/relationships/image" Target="../media/image98.png"/><Relationship Id="rId7" Type="http://schemas.openxmlformats.org/officeDocument/2006/relationships/tags" Target="../tags/tag70.xml"/><Relationship Id="rId12" Type="http://schemas.openxmlformats.org/officeDocument/2006/relationships/image" Target="../media/image3.png"/><Relationship Id="rId17" Type="http://schemas.openxmlformats.org/officeDocument/2006/relationships/image" Target="../media/image94.png"/><Relationship Id="rId2" Type="http://schemas.openxmlformats.org/officeDocument/2006/relationships/tags" Target="../tags/tag65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notesSlide" Target="../notesSlides/notesSlide25.xml"/><Relationship Id="rId5" Type="http://schemas.openxmlformats.org/officeDocument/2006/relationships/tags" Target="../tags/tag68.xml"/><Relationship Id="rId15" Type="http://schemas.openxmlformats.org/officeDocument/2006/relationships/image" Target="../media/image91.png"/><Relationship Id="rId23" Type="http://schemas.openxmlformats.org/officeDocument/2006/relationships/image" Target="../media/image100.png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96.png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image" Target="../media/image90.png"/><Relationship Id="rId22" Type="http://schemas.openxmlformats.org/officeDocument/2006/relationships/image" Target="../media/image9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2.png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image" Target="../media/image101.png"/><Relationship Id="rId5" Type="http://schemas.openxmlformats.org/officeDocument/2006/relationships/image" Target="../media/image3.png"/><Relationship Id="rId10" Type="http://schemas.openxmlformats.org/officeDocument/2006/relationships/image" Target="../media/image105.png"/><Relationship Id="rId4" Type="http://schemas.openxmlformats.org/officeDocument/2006/relationships/notesSlide" Target="../notesSlides/notesSlide26.xml"/><Relationship Id="rId9" Type="http://schemas.openxmlformats.org/officeDocument/2006/relationships/image" Target="../media/image10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5.xml"/><Relationship Id="rId6" Type="http://schemas.openxmlformats.org/officeDocument/2006/relationships/image" Target="../media/image106.png"/><Relationship Id="rId5" Type="http://schemas.openxmlformats.org/officeDocument/2006/relationships/image" Target="../media/image960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07.png"/><Relationship Id="rId2" Type="http://schemas.openxmlformats.org/officeDocument/2006/relationships/tags" Target="../tags/tag77.xml"/><Relationship Id="rId1" Type="http://schemas.openxmlformats.org/officeDocument/2006/relationships/tags" Target="../tags/tag76.xml"/><Relationship Id="rId6" Type="http://schemas.openxmlformats.org/officeDocument/2006/relationships/image" Target="../media/image980.png"/><Relationship Id="rId11" Type="http://schemas.openxmlformats.org/officeDocument/2006/relationships/image" Target="../media/image111.png"/><Relationship Id="rId5" Type="http://schemas.openxmlformats.org/officeDocument/2006/relationships/image" Target="../media/image3.png"/><Relationship Id="rId10" Type="http://schemas.openxmlformats.org/officeDocument/2006/relationships/image" Target="../media/image110.png"/><Relationship Id="rId4" Type="http://schemas.openxmlformats.org/officeDocument/2006/relationships/notesSlide" Target="../notesSlides/notesSlide28.xml"/><Relationship Id="rId9" Type="http://schemas.openxmlformats.org/officeDocument/2006/relationships/image" Target="../media/image10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0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14.png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image" Target="../media/image104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1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tags" Target="../tags/tag82.xml"/><Relationship Id="rId7" Type="http://schemas.openxmlformats.org/officeDocument/2006/relationships/image" Target="../media/image3.png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notesSlide" Target="../notesSlides/notesSlide31.xml"/><Relationship Id="rId11" Type="http://schemas.openxmlformats.org/officeDocument/2006/relationships/image" Target="../media/image120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119.png"/><Relationship Id="rId4" Type="http://schemas.openxmlformats.org/officeDocument/2006/relationships/tags" Target="../tags/tag83.xml"/><Relationship Id="rId9" Type="http://schemas.openxmlformats.org/officeDocument/2006/relationships/image" Target="../media/image118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2.xml"/><Relationship Id="rId13" Type="http://schemas.openxmlformats.org/officeDocument/2006/relationships/image" Target="../media/image123.png"/><Relationship Id="rId3" Type="http://schemas.openxmlformats.org/officeDocument/2006/relationships/tags" Target="../tags/tag86.xml"/><Relationship Id="rId7" Type="http://schemas.openxmlformats.org/officeDocument/2006/relationships/slideLayout" Target="../slideLayouts/slideLayout13.xml"/><Relationship Id="rId12" Type="http://schemas.openxmlformats.org/officeDocument/2006/relationships/image" Target="../media/image122.png"/><Relationship Id="rId17" Type="http://schemas.openxmlformats.org/officeDocument/2006/relationships/image" Target="../media/image126.png"/><Relationship Id="rId2" Type="http://schemas.openxmlformats.org/officeDocument/2006/relationships/tags" Target="../tags/tag85.xml"/><Relationship Id="rId16" Type="http://schemas.openxmlformats.org/officeDocument/2006/relationships/image" Target="../media/image125.png"/><Relationship Id="rId1" Type="http://schemas.openxmlformats.org/officeDocument/2006/relationships/tags" Target="../tags/tag84.xml"/><Relationship Id="rId6" Type="http://schemas.openxmlformats.org/officeDocument/2006/relationships/tags" Target="../tags/tag89.xml"/><Relationship Id="rId11" Type="http://schemas.openxmlformats.org/officeDocument/2006/relationships/image" Target="../media/image121.png"/><Relationship Id="rId5" Type="http://schemas.openxmlformats.org/officeDocument/2006/relationships/tags" Target="../tags/tag88.xml"/><Relationship Id="rId15" Type="http://schemas.openxmlformats.org/officeDocument/2006/relationships/image" Target="../media/image1170.png"/><Relationship Id="rId10" Type="http://schemas.openxmlformats.org/officeDocument/2006/relationships/image" Target="../media/image1120.png"/><Relationship Id="rId4" Type="http://schemas.openxmlformats.org/officeDocument/2006/relationships/tags" Target="../tags/tag87.xml"/><Relationship Id="rId9" Type="http://schemas.openxmlformats.org/officeDocument/2006/relationships/image" Target="../media/image3.png"/><Relationship Id="rId14" Type="http://schemas.openxmlformats.org/officeDocument/2006/relationships/image" Target="../media/image12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128.pn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0.xml"/><Relationship Id="rId6" Type="http://schemas.openxmlformats.org/officeDocument/2006/relationships/image" Target="../media/image127.png"/><Relationship Id="rId5" Type="http://schemas.openxmlformats.org/officeDocument/2006/relationships/image" Target="../media/image1120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1.xml"/><Relationship Id="rId6" Type="http://schemas.openxmlformats.org/officeDocument/2006/relationships/image" Target="../media/image132.png"/><Relationship Id="rId5" Type="http://schemas.openxmlformats.org/officeDocument/2006/relationships/image" Target="../media/image3.png"/><Relationship Id="rId4" Type="http://schemas.openxmlformats.org/officeDocument/2006/relationships/image" Target="../media/image1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136.png"/><Relationship Id="rId3" Type="http://schemas.openxmlformats.org/officeDocument/2006/relationships/tags" Target="../tags/tag94.xml"/><Relationship Id="rId7" Type="http://schemas.openxmlformats.org/officeDocument/2006/relationships/notesSlide" Target="../notesSlides/notesSlide38.xml"/><Relationship Id="rId12" Type="http://schemas.openxmlformats.org/officeDocument/2006/relationships/image" Target="../media/image135.png"/><Relationship Id="rId2" Type="http://schemas.openxmlformats.org/officeDocument/2006/relationships/tags" Target="../tags/tag93.xml"/><Relationship Id="rId1" Type="http://schemas.openxmlformats.org/officeDocument/2006/relationships/tags" Target="../tags/tag92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40.png"/><Relationship Id="rId5" Type="http://schemas.openxmlformats.org/officeDocument/2006/relationships/tags" Target="../tags/tag96.xml"/><Relationship Id="rId10" Type="http://schemas.openxmlformats.org/officeDocument/2006/relationships/image" Target="../media/image134.png"/><Relationship Id="rId4" Type="http://schemas.openxmlformats.org/officeDocument/2006/relationships/tags" Target="../tags/tag95.xml"/><Relationship Id="rId9" Type="http://schemas.openxmlformats.org/officeDocument/2006/relationships/image" Target="../media/image133.png"/><Relationship Id="rId1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4.xml"/><Relationship Id="rId7" Type="http://schemas.openxmlformats.org/officeDocument/2006/relationships/image" Target="../media/image8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tags" Target="../tags/tag99.xml"/><Relationship Id="rId7" Type="http://schemas.openxmlformats.org/officeDocument/2006/relationships/image" Target="../media/image1340.png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3.png"/><Relationship Id="rId11" Type="http://schemas.openxmlformats.org/officeDocument/2006/relationships/image" Target="../media/image47.png"/><Relationship Id="rId5" Type="http://schemas.openxmlformats.org/officeDocument/2006/relationships/notesSlide" Target="../notesSlides/notesSlide39.xml"/><Relationship Id="rId10" Type="http://schemas.openxmlformats.org/officeDocument/2006/relationships/image" Target="../media/image138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3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tags" Target="../tags/tag102.xml"/><Relationship Id="rId7" Type="http://schemas.openxmlformats.org/officeDocument/2006/relationships/image" Target="../media/image139.pn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0.xml"/><Relationship Id="rId10" Type="http://schemas.openxmlformats.org/officeDocument/2006/relationships/image" Target="../media/image70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0.png"/><Relationship Id="rId3" Type="http://schemas.openxmlformats.org/officeDocument/2006/relationships/tags" Target="../tags/tag105.xml"/><Relationship Id="rId7" Type="http://schemas.openxmlformats.org/officeDocument/2006/relationships/image" Target="../media/image1250.png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image" Target="../media/image3.png"/><Relationship Id="rId11" Type="http://schemas.openxmlformats.org/officeDocument/2006/relationships/image" Target="../media/image144.png"/><Relationship Id="rId5" Type="http://schemas.openxmlformats.org/officeDocument/2006/relationships/notesSlide" Target="../notesSlides/notesSlide41.xml"/><Relationship Id="rId10" Type="http://schemas.openxmlformats.org/officeDocument/2006/relationships/image" Target="../media/image143.pn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6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8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9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0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2.png"/><Relationship Id="rId4" Type="http://schemas.openxmlformats.org/officeDocument/2006/relationships/image" Target="../media/image1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Relationship Id="rId4" Type="http://schemas.openxmlformats.org/officeDocument/2006/relationships/slide" Target="slide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3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3" Type="http://schemas.openxmlformats.org/officeDocument/2006/relationships/tags" Target="../tags/tag9.xml"/><Relationship Id="rId21" Type="http://schemas.openxmlformats.org/officeDocument/2006/relationships/image" Target="../media/image31.png"/><Relationship Id="rId7" Type="http://schemas.openxmlformats.org/officeDocument/2006/relationships/tags" Target="../tags/tag13.xml"/><Relationship Id="rId12" Type="http://schemas.openxmlformats.org/officeDocument/2006/relationships/image" Target="../media/image24.png"/><Relationship Id="rId17" Type="http://schemas.openxmlformats.org/officeDocument/2006/relationships/image" Target="../media/image27.png"/><Relationship Id="rId2" Type="http://schemas.openxmlformats.org/officeDocument/2006/relationships/tags" Target="../tags/tag8.xml"/><Relationship Id="rId16" Type="http://schemas.openxmlformats.org/officeDocument/2006/relationships/slide" Target="slide52.xml"/><Relationship Id="rId20" Type="http://schemas.openxmlformats.org/officeDocument/2006/relationships/image" Target="../media/image30.png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image" Target="../media/image20.png"/><Relationship Id="rId5" Type="http://schemas.openxmlformats.org/officeDocument/2006/relationships/tags" Target="../tags/tag11.xml"/><Relationship Id="rId15" Type="http://schemas.openxmlformats.org/officeDocument/2006/relationships/image" Target="../media/image18.png"/><Relationship Id="rId10" Type="http://schemas.openxmlformats.org/officeDocument/2006/relationships/image" Target="../media/image3.png"/><Relationship Id="rId19" Type="http://schemas.openxmlformats.org/officeDocument/2006/relationships/image" Target="../media/image29.png"/><Relationship Id="rId4" Type="http://schemas.openxmlformats.org/officeDocument/2006/relationships/tags" Target="../tags/tag10.xml"/><Relationship Id="rId9" Type="http://schemas.openxmlformats.org/officeDocument/2006/relationships/notesSlide" Target="../notesSlides/notesSlide8.xml"/><Relationship Id="rId14" Type="http://schemas.openxmlformats.org/officeDocument/2006/relationships/image" Target="../media/image2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21FD60-1927-6EB2-4F31-35A933E54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710" y="1732085"/>
            <a:ext cx="10297220" cy="1979441"/>
          </a:xfrm>
        </p:spPr>
        <p:txBody>
          <a:bodyPr/>
          <a:lstStyle/>
          <a:p>
            <a:pPr algn="ctr"/>
            <a:r>
              <a:rPr lang="it-IT" dirty="0">
                <a:latin typeface="IBM Plex Sans" panose="020B0503050203000203" pitchFamily="34" charset="0"/>
              </a:rPr>
              <a:t>System </a:t>
            </a:r>
            <a:r>
              <a:rPr lang="it-IT" dirty="0" err="1">
                <a:latin typeface="IBM Plex Sans" panose="020B0503050203000203" pitchFamily="34" charset="0"/>
              </a:rPr>
              <a:t>Identification</a:t>
            </a:r>
            <a:r>
              <a:rPr lang="it-IT" dirty="0">
                <a:latin typeface="IBM Plex Sans" panose="020B0503050203000203" pitchFamily="34" charset="0"/>
              </a:rPr>
              <a:t> of </a:t>
            </a:r>
            <a:r>
              <a:rPr lang="it-IT" dirty="0" err="1">
                <a:latin typeface="IBM Plex Sans" panose="020B0503050203000203" pitchFamily="34" charset="0"/>
              </a:rPr>
              <a:t>Longitudinal</a:t>
            </a:r>
            <a:r>
              <a:rPr lang="it-IT" dirty="0">
                <a:latin typeface="IBM Plex Sans" panose="020B0503050203000203" pitchFamily="34" charset="0"/>
              </a:rPr>
              <a:t> Dynamics of a </a:t>
            </a:r>
            <a:r>
              <a:rPr lang="it-IT" dirty="0" err="1">
                <a:latin typeface="IBM Plex Sans" panose="020B0503050203000203" pitchFamily="34" charset="0"/>
              </a:rPr>
              <a:t>Multirotor</a:t>
            </a:r>
            <a:r>
              <a:rPr lang="it-IT" dirty="0">
                <a:latin typeface="IBM Plex Sans" panose="020B0503050203000203" pitchFamily="34" charset="0"/>
              </a:rPr>
              <a:t> UAV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CB31D57-EF8A-A524-950A-0E25D7ADA52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00710" y="5802114"/>
            <a:ext cx="4078060" cy="318490"/>
          </a:xfrm>
        </p:spPr>
        <p:txBody>
          <a:bodyPr/>
          <a:lstStyle/>
          <a:p>
            <a:r>
              <a:rPr lang="it-IT" sz="1800" dirty="0">
                <a:latin typeface="IBM Plex Sans" panose="020B0503050203000203" pitchFamily="34" charset="0"/>
              </a:rPr>
              <a:t>Luca Frassinella, Gianluca Scudier </a:t>
            </a:r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AEE94B1B-4E50-2D06-A84F-59C7DCBC3663}"/>
              </a:ext>
            </a:extLst>
          </p:cNvPr>
          <p:cNvSpPr txBox="1">
            <a:spLocks/>
          </p:cNvSpPr>
          <p:nvPr/>
        </p:nvSpPr>
        <p:spPr>
          <a:xfrm>
            <a:off x="600710" y="3261000"/>
            <a:ext cx="10297220" cy="1979441"/>
          </a:xfrm>
          <a:prstGeom prst="rect">
            <a:avLst/>
          </a:prstGeom>
        </p:spPr>
        <p:txBody>
          <a:bodyPr vert="horz" lIns="0" tIns="36000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2400" dirty="0" err="1">
                <a:latin typeface="IBM Plex Sans" panose="020B0503050203000203" pitchFamily="34" charset="0"/>
              </a:rPr>
              <a:t>Estimation</a:t>
            </a:r>
            <a:r>
              <a:rPr lang="it-IT" sz="2400" dirty="0">
                <a:latin typeface="IBM Plex Sans" panose="020B0503050203000203" pitchFamily="34" charset="0"/>
              </a:rPr>
              <a:t> and Learning in </a:t>
            </a:r>
            <a:r>
              <a:rPr lang="it-IT" sz="2400" dirty="0" err="1">
                <a:latin typeface="IBM Plex Sans" panose="020B0503050203000203" pitchFamily="34" charset="0"/>
              </a:rPr>
              <a:t>Aerospace</a:t>
            </a:r>
            <a:r>
              <a:rPr lang="it-IT" sz="2400" dirty="0">
                <a:latin typeface="IBM Plex Sans" panose="020B0503050203000203" pitchFamily="34" charset="0"/>
              </a:rPr>
              <a:t> – </a:t>
            </a:r>
            <a:r>
              <a:rPr lang="it-IT" sz="2400" dirty="0" err="1">
                <a:latin typeface="IBM Plex Sans" panose="020B0503050203000203" pitchFamily="34" charset="0"/>
              </a:rPr>
              <a:t>Exam</a:t>
            </a:r>
            <a:r>
              <a:rPr lang="it-IT" sz="2400" dirty="0">
                <a:latin typeface="IBM Plex Sans" panose="020B0503050203000203" pitchFamily="34" charset="0"/>
              </a:rPr>
              <a:t> Project</a:t>
            </a:r>
          </a:p>
          <a:p>
            <a:r>
              <a:rPr lang="it-IT" sz="2400" dirty="0">
                <a:latin typeface="IBM Plex Sans" panose="020B0503050203000203" pitchFamily="34" charset="0"/>
              </a:rPr>
              <a:t>Professor: Marco Lovera</a:t>
            </a:r>
          </a:p>
        </p:txBody>
      </p:sp>
    </p:spTree>
    <p:extLst>
      <p:ext uri="{BB962C8B-B14F-4D97-AF65-F5344CB8AC3E}">
        <p14:creationId xmlns:p14="http://schemas.microsoft.com/office/powerpoint/2010/main" val="254767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96650-472A-1342-7FDD-7AF7CF1F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A703517-DAB4-C5FB-D8B4-6D6A1B0E2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10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C9F7AE76-365E-9B89-650E-E76A32578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99FBF2CB-D738-AF5C-620D-821E419FDB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741BC1F9-8F3C-3A6C-72F9-D36EF0E9738C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T1.1: Coherence Function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F940F86-667F-6A62-6786-E077C4DA6605}"/>
              </a:ext>
            </a:extLst>
          </p:cNvPr>
          <p:cNvSpPr txBox="1"/>
          <p:nvPr/>
        </p:nvSpPr>
        <p:spPr>
          <a:xfrm>
            <a:off x="639097" y="1307690"/>
            <a:ext cx="107147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The frequency range for the </a:t>
            </a:r>
            <a:r>
              <a:rPr lang="it-IT" dirty="0" err="1">
                <a:latin typeface="Consolas" panose="020B0609020204030204" pitchFamily="49" charset="0"/>
              </a:rPr>
              <a:t>greyest</a:t>
            </a:r>
            <a:r>
              <a:rPr lang="it-IT" dirty="0">
                <a:latin typeface="IBM Plex Sans" panose="020B0503050203000203" pitchFamily="34" charset="0"/>
              </a:rPr>
              <a:t> cost </a:t>
            </a:r>
            <a:r>
              <a:rPr lang="it-IT" dirty="0" err="1">
                <a:latin typeface="IBM Plex Sans" panose="020B0503050203000203" pitchFamily="34" charset="0"/>
              </a:rPr>
              <a:t>function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was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selected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based</a:t>
            </a:r>
            <a:r>
              <a:rPr lang="it-IT" dirty="0">
                <a:latin typeface="IBM Plex Sans" panose="020B0503050203000203" pitchFamily="34" charset="0"/>
              </a:rPr>
              <a:t> on the </a:t>
            </a:r>
            <a:r>
              <a:rPr lang="it-IT" dirty="0" err="1">
                <a:latin typeface="IBM Plex Sans" panose="020B0503050203000203" pitchFamily="34" charset="0"/>
              </a:rPr>
              <a:t>estimated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coherence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between</a:t>
            </a:r>
            <a:r>
              <a:rPr lang="it-IT" dirty="0">
                <a:latin typeface="IBM Plex Sans" panose="020B0503050203000203" pitchFamily="34" charset="0"/>
              </a:rPr>
              <a:t> the </a:t>
            </a:r>
            <a:r>
              <a:rPr lang="it-IT" dirty="0" err="1">
                <a:latin typeface="IBM Plex Sans" panose="020B0503050203000203" pitchFamily="34" charset="0"/>
              </a:rPr>
              <a:t>excitation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signal</a:t>
            </a:r>
            <a:r>
              <a:rPr lang="it-IT" dirty="0">
                <a:latin typeface="IBM Plex Sans" panose="020B0503050203000203" pitchFamily="34" charset="0"/>
              </a:rPr>
              <a:t> and the output.</a:t>
            </a:r>
          </a:p>
          <a:p>
            <a:endParaRPr lang="it-IT" dirty="0">
              <a:latin typeface="IBM Plex Sans" panose="020B0503050203000203" pitchFamily="34" charset="0"/>
            </a:endParaRPr>
          </a:p>
          <a:p>
            <a:r>
              <a:rPr lang="it-IT" dirty="0" err="1">
                <a:latin typeface="IBM Plex Sans" panose="020B0503050203000203" pitchFamily="34" charset="0"/>
              </a:rPr>
              <a:t>We</a:t>
            </a:r>
            <a:r>
              <a:rPr lang="it-IT" dirty="0">
                <a:latin typeface="IBM Plex Sans" panose="020B0503050203000203" pitchFamily="34" charset="0"/>
              </a:rPr>
              <a:t> use the </a:t>
            </a:r>
            <a:r>
              <a:rPr lang="it-IT" dirty="0" err="1">
                <a:latin typeface="IBM Plex Sans" panose="020B0503050203000203" pitchFamily="34" charset="0"/>
              </a:rPr>
              <a:t>consistent</a:t>
            </a:r>
            <a:r>
              <a:rPr lang="it-IT" dirty="0">
                <a:latin typeface="IBM Plex Sans" panose="020B0503050203000203" pitchFamily="34" charset="0"/>
              </a:rPr>
              <a:t> estimator </a:t>
            </a:r>
            <a:r>
              <a:rPr lang="it-IT" baseline="30000" dirty="0">
                <a:latin typeface="IBM Plex Sans" panose="020B0503050203000203" pitchFamily="34" charset="0"/>
                <a:hlinkClick r:id="rId9" action="ppaction://hlinksldjump"/>
              </a:rPr>
              <a:t>[5]</a:t>
            </a:r>
            <a:r>
              <a:rPr lang="it-IT" dirty="0">
                <a:latin typeface="IBM Plex Sans" panose="020B0503050203000203" pitchFamily="34" charset="0"/>
              </a:rPr>
              <a:t>:</a:t>
            </a:r>
            <a:endParaRPr lang="it-IT" dirty="0"/>
          </a:p>
        </p:txBody>
      </p:sp>
      <p:pic>
        <p:nvPicPr>
          <p:cNvPr id="34" name="Immagine 33" descr="\documentclass{article}&#10;\usepackage{amsmath}&#10;\pagestyle{empty}&#10;\begin{document}&#10;&#10;$ \hat{\gamma}^2_{\delta, \, y}(j\omega) = &#10;\frac{ \left| \hat{\Phi}_{\delta, \, y}(j\omega) \right|^2 }&#10;{ \hat{\Phi}_{\delta}(j\omega)\hat{\Phi}_y(j\omega)} $&#10;&#10;&#10;\end{document}" title="IguanaTex Picture Display">
            <a:extLst>
              <a:ext uri="{FF2B5EF4-FFF2-40B4-BE49-F238E27FC236}">
                <a16:creationId xmlns:a16="http://schemas.microsoft.com/office/drawing/2014/main" id="{22E49536-30D9-E712-6048-7645C020279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905" y="2554204"/>
            <a:ext cx="2908568" cy="597351"/>
          </a:xfrm>
          <a:prstGeom prst="rect">
            <a:avLst/>
          </a:prstGeom>
        </p:spPr>
      </p:pic>
      <p:pic>
        <p:nvPicPr>
          <p:cNvPr id="38" name="Immagine 37" descr="\documentclass{article}&#10;\usepackage{amsmath}&#10;\pagestyle{empty}&#10;\begin{document}&#10;&#10;&#10;$\hat{\Phi}_{\delta, \, y}(j\omega)$&#10;&#10;\end{document}" title="IguanaTex Picture Display">
            <a:extLst>
              <a:ext uri="{FF2B5EF4-FFF2-40B4-BE49-F238E27FC236}">
                <a16:creationId xmlns:a16="http://schemas.microsoft.com/office/drawing/2014/main" id="{D7D64A3A-9985-2865-6603-E1DDC71662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3" y="5070619"/>
            <a:ext cx="929829" cy="312685"/>
          </a:xfrm>
          <a:prstGeom prst="rect">
            <a:avLst/>
          </a:prstGeom>
        </p:spPr>
      </p:pic>
      <p:pic>
        <p:nvPicPr>
          <p:cNvPr id="36" name="Immagine 35" descr="\documentclass{article}&#10;\usepackage{amsmath}&#10;\pagestyle{empty}&#10;\begin{document}&#10;$\hat{\Phi}_{\delta}(j\omega)$&#10;&#10;&#10;\end{document}" title="IguanaTex Picture Display">
            <a:extLst>
              <a:ext uri="{FF2B5EF4-FFF2-40B4-BE49-F238E27FC236}">
                <a16:creationId xmlns:a16="http://schemas.microsoft.com/office/drawing/2014/main" id="{667C93E4-5A6B-3152-EFF2-1387E259A21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2" y="4134746"/>
            <a:ext cx="736914" cy="302628"/>
          </a:xfrm>
          <a:prstGeom prst="rect">
            <a:avLst/>
          </a:prstGeom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C968B27E-959C-D718-6E4D-AAEBDE430836}"/>
              </a:ext>
            </a:extLst>
          </p:cNvPr>
          <p:cNvCxnSpPr/>
          <p:nvPr/>
        </p:nvCxnSpPr>
        <p:spPr>
          <a:xfrm>
            <a:off x="2697254" y="4333770"/>
            <a:ext cx="5899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02234E1-DE7D-BFC2-492E-363D18794D40}"/>
              </a:ext>
            </a:extLst>
          </p:cNvPr>
          <p:cNvCxnSpPr/>
          <p:nvPr/>
        </p:nvCxnSpPr>
        <p:spPr>
          <a:xfrm>
            <a:off x="2682507" y="5251512"/>
            <a:ext cx="5899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987DF677-CE23-4878-FE71-ACC3A59560A7}"/>
              </a:ext>
            </a:extLst>
          </p:cNvPr>
          <p:cNvSpPr txBox="1"/>
          <p:nvPr/>
        </p:nvSpPr>
        <p:spPr>
          <a:xfrm>
            <a:off x="3529713" y="4136425"/>
            <a:ext cx="104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pwelch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BEAF583-408C-EDA9-C6C7-7B573958F8CA}"/>
              </a:ext>
            </a:extLst>
          </p:cNvPr>
          <p:cNvSpPr txBox="1"/>
          <p:nvPr/>
        </p:nvSpPr>
        <p:spPr>
          <a:xfrm>
            <a:off x="3529713" y="5050619"/>
            <a:ext cx="104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cpsd</a:t>
            </a:r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28" name="Immagine 27" descr="\documentclass{article}&#10;\usepackage{amsmath}&#10;\pagestyle{empty}&#10;\begin{document}&#10;$\hat{\Phi}_y(j\omega)$&#10;&#10;&#10;\end{document}" title="IguanaTex Picture Display">
            <a:extLst>
              <a:ext uri="{FF2B5EF4-FFF2-40B4-BE49-F238E27FC236}">
                <a16:creationId xmlns:a16="http://schemas.microsoft.com/office/drawing/2014/main" id="{E46F7DD9-4127-E5CD-92E0-B9B508ED932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632" y="4581871"/>
            <a:ext cx="747886" cy="312685"/>
          </a:xfrm>
          <a:prstGeom prst="rect">
            <a:avLst/>
          </a:prstGeom>
        </p:spPr>
      </p:pic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9CC93030-8728-BB53-E63C-1BB8B22A2378}"/>
              </a:ext>
            </a:extLst>
          </p:cNvPr>
          <p:cNvCxnSpPr/>
          <p:nvPr/>
        </p:nvCxnSpPr>
        <p:spPr>
          <a:xfrm>
            <a:off x="2697254" y="4780895"/>
            <a:ext cx="5899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98D8BA8-EC5F-5EDF-E485-FF853ECEAC42}"/>
              </a:ext>
            </a:extLst>
          </p:cNvPr>
          <p:cNvSpPr txBox="1"/>
          <p:nvPr/>
        </p:nvSpPr>
        <p:spPr>
          <a:xfrm>
            <a:off x="3529713" y="4583550"/>
            <a:ext cx="104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pwelch</a:t>
            </a:r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12" name="Immagine 11" descr="\documentclass{article}&#10;\usepackage{amsmath}&#10;\pagestyle{empty}&#10;\begin{document}&#10;&#10;$&#10;\Omega_{\text{range}} = \left\{ \omega_k \in \Omega \;\middle|\; \hat{\gamma}^2_{\delta,\, y}(j\omega_k) &gt; 0.6 \right\}&#10;$&#10;&#10;\end{document}" title="IguanaTex Picture Display">
            <a:extLst>
              <a:ext uri="{FF2B5EF4-FFF2-40B4-BE49-F238E27FC236}">
                <a16:creationId xmlns:a16="http://schemas.microsoft.com/office/drawing/2014/main" id="{66F0FEFA-08BA-8B62-F228-B819130866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771" y="2621953"/>
            <a:ext cx="3603291" cy="419657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769E1D12-C3E8-5A4B-19E3-476C11AD4AC3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607" y="3197555"/>
            <a:ext cx="6169193" cy="2924497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32443425-7FD6-10E4-E2B1-BE725E08A328}"/>
              </a:ext>
            </a:extLst>
          </p:cNvPr>
          <p:cNvSpPr/>
          <p:nvPr/>
        </p:nvSpPr>
        <p:spPr>
          <a:xfrm>
            <a:off x="6608771" y="3265705"/>
            <a:ext cx="2200932" cy="2436906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AE73EF9-06DC-F5EF-9656-D5F158CBDA0F}"/>
              </a:ext>
            </a:extLst>
          </p:cNvPr>
          <p:cNvSpPr/>
          <p:nvPr/>
        </p:nvSpPr>
        <p:spPr>
          <a:xfrm>
            <a:off x="10530348" y="3323354"/>
            <a:ext cx="678426" cy="226042"/>
          </a:xfrm>
          <a:prstGeom prst="rect">
            <a:avLst/>
          </a:prstGeom>
          <a:solidFill>
            <a:schemeClr val="accent6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1910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F827B3-B228-E303-56E4-AEE6298091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E334956-9799-704C-4DD0-B5421BBCD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11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ED1BA8C-B4A8-CDE7-E717-4B51B50E7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E099C1BF-E00B-AD83-B822-0D32EC44CA8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86E06F28-6AC6-E675-2050-813FE89F7F6F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T1.1: Non-Parametric FRF</a:t>
            </a:r>
          </a:p>
        </p:txBody>
      </p:sp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B3B15AE8-567A-0186-1592-8D89D18A0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69" y="1376950"/>
            <a:ext cx="9099662" cy="410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53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94CDCD-3015-F6F1-ABA1-1D5BF6EEA9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ED9C759A-90B0-6A3C-8DFC-5EABD9275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12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C1E2B5B3-D18C-3EF2-38BB-ABAE0EBCE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D6F16ABE-9A53-8DAF-2354-E97FFA1172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A6AD2CF6-5B31-1D79-5A49-8892DE8CF0C8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T1.1: MATLAB implementation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984F71-13BF-54C5-92A1-22F6ECE47BEC}"/>
              </a:ext>
            </a:extLst>
          </p:cNvPr>
          <p:cNvSpPr txBox="1"/>
          <p:nvPr/>
        </p:nvSpPr>
        <p:spPr>
          <a:xfrm>
            <a:off x="727587" y="1307690"/>
            <a:ext cx="101075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/>
              <a:t>Non-</a:t>
            </a:r>
            <a:r>
              <a:rPr lang="it-IT" u="sng" dirty="0" err="1"/>
              <a:t>Parametric</a:t>
            </a:r>
            <a:r>
              <a:rPr lang="it-IT" u="sng" dirty="0"/>
              <a:t> FRF </a:t>
            </a:r>
            <a:r>
              <a:rPr lang="it-IT" u="sng" dirty="0" err="1"/>
              <a:t>Estimation</a:t>
            </a:r>
            <a:r>
              <a:rPr lang="it-IT" u="sng" dirty="0"/>
              <a:t> (Welch):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u="sng" dirty="0" err="1">
                <a:latin typeface="Consolas" panose="020B0609020204030204" pitchFamily="49" charset="0"/>
              </a:rPr>
              <a:t>greyest</a:t>
            </a:r>
            <a:r>
              <a:rPr lang="it-IT" u="sng" dirty="0">
                <a:latin typeface="IBM Plex Sans" panose="020B0503050203000203" pitchFamily="34" charset="0"/>
              </a:rPr>
              <a:t> options:</a:t>
            </a:r>
            <a:endParaRPr lang="it-IT" u="sng" dirty="0">
              <a:latin typeface="Consolas" panose="020B0609020204030204" pitchFamily="49" charset="0"/>
            </a:endParaRPr>
          </a:p>
          <a:p>
            <a:endParaRPr lang="it-IT" dirty="0"/>
          </a:p>
        </p:txBody>
      </p:sp>
      <p:pic>
        <p:nvPicPr>
          <p:cNvPr id="18" name="Immagine 17" descr="\documentclass{article}&#10;\usepackage{amsmath}&#10;\pagestyle{empty}&#10;\begin{document}&#10;&#10;\[&#10;\begin{array}{l| c |c}&#10;\textbf{\textbf{Parameter}} &amp; \textbf{Value} &amp; \textbf{Description} \\&#10;\hline&#10;\texttt{na} &amp; 12 &amp; \text{Averaging factor}\\&#10;\texttt{nx} &amp; \texttt{length(u)} &amp; \text{Number of samples} \\&#10;\texttt{window} &amp; \texttt{hanning(floor(nx/na))} &amp; \text{Hanning window} \\&#10;\texttt{nfft} &amp; 2048 &amp; \text{FFT length} \\&#10;\texttt{noverlap} &amp; 1024 &amp; \text{Overlapping samples} \\&#10;\end{array}&#10;\]&#10;&#10;&#10;\end{document}" title="IguanaTex Picture Display">
            <a:extLst>
              <a:ext uri="{FF2B5EF4-FFF2-40B4-BE49-F238E27FC236}">
                <a16:creationId xmlns:a16="http://schemas.microsoft.com/office/drawing/2014/main" id="{1842CA6D-7A68-FBF4-D0FB-B94227E6C94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47" y="1786222"/>
            <a:ext cx="6121306" cy="1562871"/>
          </a:xfrm>
          <a:prstGeom prst="rect">
            <a:avLst/>
          </a:prstGeom>
        </p:spPr>
      </p:pic>
      <p:pic>
        <p:nvPicPr>
          <p:cNvPr id="22" name="Immagine 21" descr="\documentclass{article}&#10;\usepackage{amsmath}&#10;\pagestyle{empty}&#10;\begin{document}&#10;&#10;\[&#10;\begin{array}{l c}&#10;\textbf{\textbf{Option}} &amp; \textbf{Value} \\&#10;\hline&#10;\texttt{SearchMethod} &amp; \texttt{lsqnonlin} \\&#10;\texttt{TolFun} &amp; \texttt{1e-6} \\&#10;\texttt{TolX} &amp; \texttt{1e-6} \\&#10;\texttt{Regularization.R} &amp; \texttt{eye(6)} \\&#10;\texttt{Regularization.Lambda} &amp; \texttt{1e-5} \\&#10;\texttt{EnforceStability} &amp; \texttt{false} \\&#10;\end{array}&#10;\]&#10;&#10;&#10;\end{document}" title="IguanaTex Picture Display">
            <a:extLst>
              <a:ext uri="{FF2B5EF4-FFF2-40B4-BE49-F238E27FC236}">
                <a16:creationId xmlns:a16="http://schemas.microsoft.com/office/drawing/2014/main" id="{05F8891B-6EC4-A207-415B-DF15B010F46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9438" y="3929314"/>
            <a:ext cx="3819388" cy="175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114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128DCC-AA68-C6A8-1B68-EA614DA83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92A4DE7-BD0D-8D08-472F-0A15B80F7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13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79001370-8C08-A65F-ECB4-1AE8A2B6F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7B126C8E-A335-31F4-8305-92E04E2F4D9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4F464BA1-55B5-49CD-181B-8EABE8D233A4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T1.1: Identification Results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59A3F83-2388-F433-55DD-9F851CD562B5}"/>
              </a:ext>
            </a:extLst>
          </p:cNvPr>
          <p:cNvSpPr txBox="1"/>
          <p:nvPr/>
        </p:nvSpPr>
        <p:spPr>
          <a:xfrm>
            <a:off x="1020591" y="1205436"/>
            <a:ext cx="232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Optimal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Parameters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63A341A-C0A2-E6BF-0167-6895740A95EA}"/>
              </a:ext>
            </a:extLst>
          </p:cNvPr>
          <p:cNvSpPr txBox="1"/>
          <p:nvPr/>
        </p:nvSpPr>
        <p:spPr>
          <a:xfrm>
            <a:off x="3698567" y="1205436"/>
            <a:ext cx="727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Parameter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Covariance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Matrix: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30C5CAB-7184-F63F-08C6-FE377DC8B895}"/>
              </a:ext>
            </a:extLst>
          </p:cNvPr>
          <p:cNvSpPr txBox="1"/>
          <p:nvPr/>
        </p:nvSpPr>
        <p:spPr>
          <a:xfrm>
            <a:off x="1117601" y="3935659"/>
            <a:ext cx="2323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>
                <a:latin typeface="Consolas" panose="020B0609020204030204" pitchFamily="49" charset="0"/>
              </a:rPr>
              <a:t>greyest</a:t>
            </a:r>
            <a:r>
              <a:rPr lang="it-IT" dirty="0"/>
              <a:t> report:</a:t>
            </a:r>
          </a:p>
        </p:txBody>
      </p:sp>
      <p:pic>
        <p:nvPicPr>
          <p:cNvPr id="12" name="Immagine 11" descr="\documentclass{article}&#10;\usepackage{amsmath}&#10;\pagestyle{empty}&#10;\begin{document}&#10;&#10;\[&#10;\begin{array}{l c}&#10;\texttt{FitPercent} &amp; 94.64\% \\&#10;\texttt{LossFcn} &amp; 0.9399 \\&#10;\texttt{MSE} &amp; 0.9059 \\&#10;\end{array}&#10;\]&#10;&#10;&#10;\end{document}" title="IguanaTex Picture Display">
            <a:extLst>
              <a:ext uri="{FF2B5EF4-FFF2-40B4-BE49-F238E27FC236}">
                <a16:creationId xmlns:a16="http://schemas.microsoft.com/office/drawing/2014/main" id="{AB3F1441-AB42-6D1C-87F7-1FFE3056CCC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424" y="4664721"/>
            <a:ext cx="2134974" cy="72938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CBBDECA-B69D-33DD-BD00-6CB4161FFFC1}"/>
              </a:ext>
            </a:extLst>
          </p:cNvPr>
          <p:cNvSpPr txBox="1"/>
          <p:nvPr/>
        </p:nvSpPr>
        <p:spPr>
          <a:xfrm>
            <a:off x="4509730" y="3935659"/>
            <a:ext cx="2323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Standard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Deviations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pic>
        <p:nvPicPr>
          <p:cNvPr id="8" name="Immagine 7" descr="\documentclass{article}&#10;\usepackage{amsmath}&#10;\pagestyle{empty}&#10;\begin{document}&#10;&#10;\[&#10;\hat{\Theta} = \begin{bmatrix}&#10;-0.6560 \\&#10;0.1476 \\&#10;-5.6681 \\&#10;-2.7478 \\&#10;-8.9734 \\&#10;457.2408&#10;\end{bmatrix}&#10;\]&#10;&#10;\end{document}" title="IguanaTex Picture Display">
            <a:extLst>
              <a:ext uri="{FF2B5EF4-FFF2-40B4-BE49-F238E27FC236}">
                <a16:creationId xmlns:a16="http://schemas.microsoft.com/office/drawing/2014/main" id="{7F381E53-1A22-32ED-AE53-2A56B5AEA3A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01" y="1935975"/>
            <a:ext cx="1557669" cy="1639954"/>
          </a:xfrm>
          <a:prstGeom prst="rect">
            <a:avLst/>
          </a:prstGeom>
        </p:spPr>
      </p:pic>
      <p:pic>
        <p:nvPicPr>
          <p:cNvPr id="13" name="Immagine 12" descr="\documentclass{article}&#10;\usepackage{amsmath}&#10;\pagestyle{empty}&#10;\begin{document}&#10;&#10;\[&#10;P_{\hat{\Theta}} =&#10;\begin{bmatrix}&#10;0.0694  &amp; -0.0325 &amp;  0.0089  &amp; -0.0050 &amp;  0.0008  &amp;  0.4457 \\&#10;-0.0325 &amp;  0.0169 &amp; -0.0043  &amp;  0.0031 &amp; -0.0004  &amp; -0.2637 \\&#10;0.0089  &amp; -0.0043 &amp;  0.0337  &amp; -0.0097 &amp;  0.0002  &amp; -0.0027 \\&#10;-0.0050 &amp;  0.0031 &amp; -0.0097  &amp;  0.0045 &amp; -0.0001  &amp; -0.0680 \\&#10;0.0008  &amp; -0.0004 &amp;  0.0002  &amp; -0.0001 &amp;  0.0000  &amp;  0.0052 \\&#10;0.4457  &amp; -0.2637 &amp; -0.0027  &amp; -0.0680 &amp;  0.0052  &amp;  7.6606 \\&#10;\end{bmatrix}&#10;\]&#10;&#10;&#10;\end{document}" title="IguanaTex Picture Display">
            <a:extLst>
              <a:ext uri="{FF2B5EF4-FFF2-40B4-BE49-F238E27FC236}">
                <a16:creationId xmlns:a16="http://schemas.microsoft.com/office/drawing/2014/main" id="{3373C61F-EC98-2D80-BACE-42A23A4A10E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63" y="1935236"/>
            <a:ext cx="6818194" cy="1639954"/>
          </a:xfrm>
          <a:prstGeom prst="rect">
            <a:avLst/>
          </a:prstGeom>
        </p:spPr>
      </p:pic>
      <p:pic>
        <p:nvPicPr>
          <p:cNvPr id="21" name="Immagine 20" descr="\documentclass{article}&#10;\usepackage{amsmath}&#10;\pagestyle{empty}&#10;\begin{document}&#10;&#10;$&#10;\sigma_{\text{std}} = \begin{bmatrix}&#10;0.2635 \\&#10;    0.1300 \\&#10;    0.1835 \\&#10;    0.0671 \\&#10;    0.0030 \\&#10;    2.7678 &#10;\end{bmatrix}&#10;$&#10;&#10;&#10;\end{document}" title="IguanaTex Picture Display">
            <a:extLst>
              <a:ext uri="{FF2B5EF4-FFF2-40B4-BE49-F238E27FC236}">
                <a16:creationId xmlns:a16="http://schemas.microsoft.com/office/drawing/2014/main" id="{4A3C1F77-3754-E48D-4623-A9439F7ECA0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79" y="4345725"/>
            <a:ext cx="1542858" cy="1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349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DA4E3D-4BBC-4406-2B7B-5A212BAA5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57D66F1-5AFF-87FB-BBBC-5CAE54BB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14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D6BCFC43-F6D7-4985-049F-43863FA60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62B75346-385B-0468-F096-A0D0A101B9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557CA8CC-E425-6A43-0363-78702F2CCF8C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1453854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T1.1: Identification Results (with Post-Processing)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DA148D0-6F3E-D436-6D6B-B05F12230B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992" y="2397158"/>
            <a:ext cx="3009317" cy="402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FDDBE35-62EC-FE40-2602-4BA6F7C587E0}"/>
              </a:ext>
            </a:extLst>
          </p:cNvPr>
          <p:cNvSpPr txBox="1"/>
          <p:nvPr/>
        </p:nvSpPr>
        <p:spPr>
          <a:xfrm>
            <a:off x="776749" y="1547584"/>
            <a:ext cx="3250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Some </a:t>
            </a:r>
            <a:r>
              <a:rPr lang="it-IT" dirty="0" err="1">
                <a:latin typeface="IBM Plex Sans" panose="020B0503050203000203" pitchFamily="34" charset="0"/>
              </a:rPr>
              <a:t>parameters</a:t>
            </a:r>
            <a:r>
              <a:rPr lang="it-IT" dirty="0">
                <a:latin typeface="IBM Plex Sans" panose="020B0503050203000203" pitchFamily="34" charset="0"/>
              </a:rPr>
              <a:t> are </a:t>
            </a:r>
            <a:r>
              <a:rPr lang="it-IT" dirty="0" err="1">
                <a:latin typeface="IBM Plex Sans" panose="020B0503050203000203" pitchFamily="34" charset="0"/>
              </a:rPr>
              <a:t>fixed</a:t>
            </a:r>
            <a:r>
              <a:rPr lang="it-IT" dirty="0">
                <a:latin typeface="IBM Plex Sans" panose="020B0503050203000203" pitchFamily="34" charset="0"/>
              </a:rPr>
              <a:t> in post-processing:</a:t>
            </a:r>
          </a:p>
        </p:txBody>
      </p:sp>
      <p:pic>
        <p:nvPicPr>
          <p:cNvPr id="6" name="Immagine 5" descr="\documentclass{article}&#10;\usepackage{amsmath}&#10;\pagestyle{empty}&#10;\begin{document}&#10;&#10;\[&#10;\begin{array}{l r l r}&#10;\textbf{Parameter} &amp; \textbf{Value} &amp; &amp; \boldsymbol{\sigma\%} \\&#10;\hline&#10;X_u      &amp; 0 &amp; \text{1/s}        &amp; - \\&#10;X_q      &amp; 0 &amp; \text{m/(s rad)}  &amp; - \\&#10;M_u      &amp; -5.6681 &amp; \text{rad/s/m}  &amp; 3.237 \\&#10;M_q      &amp; -2.7478 &amp; \text{1/s}      &amp; 2.440 \\&#10;X_{\delta} &amp; -8.9734 &amp; \text{m/s}^2    &amp; 0.034 \\&#10;M_{\delta} &amp; 457.2408 &amp; \text{rad/s}^2 &amp; 0.605 \\&#10;\end{array}&#10;\]&#10;&#10;&#10;&#10;\end{document}" title="IguanaTex Picture Display">
            <a:extLst>
              <a:ext uri="{FF2B5EF4-FFF2-40B4-BE49-F238E27FC236}">
                <a16:creationId xmlns:a16="http://schemas.microsoft.com/office/drawing/2014/main" id="{77BA94D0-444B-C3D3-620C-EF53D38E3A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194" y="1547584"/>
            <a:ext cx="5196907" cy="2241051"/>
          </a:xfrm>
          <a:prstGeom prst="rect">
            <a:avLst/>
          </a:prstGeom>
        </p:spPr>
      </p:pic>
      <p:pic>
        <p:nvPicPr>
          <p:cNvPr id="8" name="Immagine 7" descr="\documentclass{article}&#10;\usepackage{amsmath}&#10;\pagestyle{empty}&#10;\begin{document}&#10;&#10;\[&#10;\begin{array}{l c c}&#10;\textbf{Pole} &amp; \textbf{Frequency [rad/s]} &amp; \textbf{Damping ratio} \\&#10;\hline&#10;-2.917 \pm 3.082i &amp; 4.244 &amp; 0.667 \\&#10;+3.087             &amp; 3.087    &amp; \-     \\&#10;\end{array}&#10;\]&#10;&#10;&#10;&#10;\end{document}" title="IguanaTex Picture Display">
            <a:extLst>
              <a:ext uri="{FF2B5EF4-FFF2-40B4-BE49-F238E27FC236}">
                <a16:creationId xmlns:a16="http://schemas.microsoft.com/office/drawing/2014/main" id="{9DB83C19-E07D-5532-F696-270CFA75EF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422" y="4439230"/>
            <a:ext cx="6607544" cy="8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976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D36BE8-A4F1-D6EA-C228-E817EBB422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A55E8807-897E-176A-FC96-90901A1E9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15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38783C0-59C2-A757-8F54-B07F72A26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65D002D4-D9BE-BBA3-4AC4-A229B7FADAC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3CEAEF12-DE77-EFF7-866B-BFE59B24CB1C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T1.1: Bode Plots</a:t>
            </a:r>
          </a:p>
        </p:txBody>
      </p:sp>
      <p:pic>
        <p:nvPicPr>
          <p:cNvPr id="4" name="Immagine 3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0A2F3E70-DB2A-725B-51DD-E465B9718C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00" y="1125545"/>
            <a:ext cx="11097557" cy="505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56890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3199A5-2BE6-8F0A-FD6F-69F1B6425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FCF8782-02C3-8BD4-E647-1846A3539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16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98391CF-4488-E6BD-4498-00963178F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5320B59E-1BC4-CC94-433F-728E6D9536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B1708E35-AC54-FEC5-62DC-996B260F074B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T1.1: Pole-Zero Map</a:t>
            </a:r>
          </a:p>
        </p:txBody>
      </p:sp>
      <p:pic>
        <p:nvPicPr>
          <p:cNvPr id="6" name="Immagine 5" descr="Immagine che contiene testo, schermat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DDD279A8-95C4-7325-55BF-55F2497D1D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748" y="1135748"/>
            <a:ext cx="7313267" cy="4710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82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DC1906-56C0-67E6-FD91-51C5055DC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A601AB81-D3EC-626D-FBD9-2BA54A4D1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17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8F9B5629-3BFA-7EFC-488B-1145D1C95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989965C8-8E5C-56E6-D5F9-FCD6B50F65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5483B8C2-3C85-25C0-CCF0-4416E40B1EB2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T1.2: Asymptotic Variance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6058845-B2F3-8666-11EC-D801DA32BF60}"/>
              </a:ext>
            </a:extLst>
          </p:cNvPr>
          <p:cNvSpPr txBox="1"/>
          <p:nvPr/>
        </p:nvSpPr>
        <p:spPr>
          <a:xfrm>
            <a:off x="570271" y="1533804"/>
            <a:ext cx="1078352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In the Maximum </a:t>
            </a:r>
            <a:r>
              <a:rPr lang="it-IT" dirty="0" err="1">
                <a:latin typeface="IBM Plex Sans" panose="020B0503050203000203" pitchFamily="34" charset="0"/>
              </a:rPr>
              <a:t>Likelihood</a:t>
            </a:r>
            <a:r>
              <a:rPr lang="it-IT" dirty="0">
                <a:latin typeface="IBM Plex Sans" panose="020B0503050203000203" pitchFamily="34" charset="0"/>
              </a:rPr>
              <a:t> framework, </a:t>
            </a:r>
            <a:r>
              <a:rPr lang="en-US" dirty="0">
                <a:latin typeface="IBM Plex Sans" panose="020B0503050203000203" pitchFamily="34" charset="0"/>
              </a:rPr>
              <a:t>the asymptotic covariance of the estimated parameters is given by the inverse of the Fisher information matrix:</a:t>
            </a: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it-IT" dirty="0">
              <a:latin typeface="IBM Plex Sans" panose="020B0503050203000203" pitchFamily="34" charset="0"/>
            </a:endParaRPr>
          </a:p>
          <a:p>
            <a:r>
              <a:rPr lang="it-IT" dirty="0">
                <a:latin typeface="IBM Plex Sans" panose="020B0503050203000203" pitchFamily="34" charset="0"/>
              </a:rPr>
              <a:t>Using </a:t>
            </a:r>
            <a:r>
              <a:rPr lang="it-IT" dirty="0" err="1">
                <a:latin typeface="Consolas" panose="020B0609020204030204" pitchFamily="49" charset="0"/>
              </a:rPr>
              <a:t>greyest</a:t>
            </a:r>
            <a:r>
              <a:rPr lang="it-IT" dirty="0">
                <a:latin typeface="IBM Plex Sans" panose="020B0503050203000203" pitchFamily="34" charset="0"/>
              </a:rPr>
              <a:t>, the </a:t>
            </a:r>
            <a:r>
              <a:rPr lang="it-IT" dirty="0" err="1">
                <a:latin typeface="IBM Plex Sans" panose="020B0503050203000203" pitchFamily="34" charset="0"/>
              </a:rPr>
              <a:t>asymptotic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variances</a:t>
            </a:r>
            <a:r>
              <a:rPr lang="it-IT" dirty="0">
                <a:latin typeface="IBM Plex Sans" panose="020B0503050203000203" pitchFamily="34" charset="0"/>
              </a:rPr>
              <a:t> of the </a:t>
            </a:r>
            <a:r>
              <a:rPr lang="it-IT" dirty="0" err="1">
                <a:latin typeface="IBM Plex Sans" panose="020B0503050203000203" pitchFamily="34" charset="0"/>
              </a:rPr>
              <a:t>parameters</a:t>
            </a:r>
            <a:r>
              <a:rPr lang="it-IT" dirty="0">
                <a:latin typeface="IBM Plex Sans" panose="020B0503050203000203" pitchFamily="34" charset="0"/>
              </a:rPr>
              <a:t> are the </a:t>
            </a:r>
            <a:r>
              <a:rPr lang="it-IT" dirty="0" err="1">
                <a:latin typeface="IBM Plex Sans" panose="020B0503050203000203" pitchFamily="34" charset="0"/>
              </a:rPr>
              <a:t>diagonal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elements</a:t>
            </a:r>
            <a:r>
              <a:rPr lang="it-IT" dirty="0">
                <a:latin typeface="IBM Plex Sans" panose="020B0503050203000203" pitchFamily="34" charset="0"/>
              </a:rPr>
              <a:t> of the </a:t>
            </a:r>
            <a:r>
              <a:rPr lang="it-IT" dirty="0" err="1">
                <a:latin typeface="IBM Plex Sans" panose="020B0503050203000203" pitchFamily="34" charset="0"/>
              </a:rPr>
              <a:t>covariance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matrix</a:t>
            </a:r>
            <a:r>
              <a:rPr lang="it-IT" dirty="0">
                <a:latin typeface="IBM Plex Sans" panose="020B0503050203000203" pitchFamily="34" charset="0"/>
              </a:rPr>
              <a:t>:</a:t>
            </a:r>
            <a:endParaRPr lang="en-US" dirty="0">
              <a:latin typeface="IBM Plex Sans" panose="020B0503050203000203" pitchFamily="34" charset="0"/>
            </a:endParaRPr>
          </a:p>
        </p:txBody>
      </p:sp>
      <p:pic>
        <p:nvPicPr>
          <p:cNvPr id="6" name="Immagine 5" descr="\documentclass{article}&#10;\usepackage{amsmath}&#10;\pagestyle{empty}&#10;\begin{document}&#10;&#10;&#10;$ \text{Cov}(\Theta) = \mathcal{M}^{-1} $&#10;&#10;\end{document}" title="IguanaTex Picture Display">
            <a:extLst>
              <a:ext uri="{FF2B5EF4-FFF2-40B4-BE49-F238E27FC236}">
                <a16:creationId xmlns:a16="http://schemas.microsoft.com/office/drawing/2014/main" id="{D0DDE7A4-9399-28E9-2B6B-91D86A37F9E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663" y="2551280"/>
            <a:ext cx="1698743" cy="273371"/>
          </a:xfrm>
          <a:prstGeom prst="rect">
            <a:avLst/>
          </a:prstGeom>
        </p:spPr>
      </p:pic>
      <p:pic>
        <p:nvPicPr>
          <p:cNvPr id="9" name="Immagine 8" descr="\documentclass{article}&#10;\usepackage{amsmath}&#10;\pagestyle{empty}&#10;\begin{document}&#10;&#10;\[&#10;\begin{array}{c|cccccc}&#10; &amp; X_u &amp; X_q &amp; M_u &amp; M_q &amp; X_\delta &amp; M_\delta \\&#10;\hline&#10;\textbf{Asymptotic Variance} &amp; 0.0694 &amp; 0.0169 &amp; 0.0337 &amp; 0.0045 &amp; 9.3\text{e-06} &amp; 7.6606 \\&#10;\end{array}&#10;\]&#10;&#10;&#10;\end{document}" title="IguanaTex Picture Display">
            <a:extLst>
              <a:ext uri="{FF2B5EF4-FFF2-40B4-BE49-F238E27FC236}">
                <a16:creationId xmlns:a16="http://schemas.microsoft.com/office/drawing/2014/main" id="{29B52C09-00D5-4EF5-2356-D7BEF838758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914" y="4165669"/>
            <a:ext cx="8734173" cy="61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23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581FE2F-9F9C-F442-6D2B-B91DC75A16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DDA906E-2D57-81BE-1627-D96682DC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18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5FB42F07-5BDD-24B1-C997-BC7586961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43BDC080-56BE-2264-E58E-6F42C1D709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F8D95E32-A909-0C81-6F9F-7E8C91C0F51E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T1.3: Model Validation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5C96856-0618-AA02-1E16-B605CED26C05}"/>
              </a:ext>
            </a:extLst>
          </p:cNvPr>
          <p:cNvSpPr txBox="1"/>
          <p:nvPr/>
        </p:nvSpPr>
        <p:spPr>
          <a:xfrm>
            <a:off x="875071" y="1219427"/>
            <a:ext cx="10687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Time scale of the 3211 </a:t>
            </a:r>
            <a:r>
              <a:rPr lang="it-IT" dirty="0" err="1">
                <a:latin typeface="IBM Plex Sans" panose="020B0503050203000203" pitchFamily="34" charset="0"/>
              </a:rPr>
              <a:t>sequence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was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chosen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as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half</a:t>
            </a:r>
            <a:r>
              <a:rPr lang="it-IT" dirty="0">
                <a:latin typeface="IBM Plex Sans" panose="020B0503050203000203" pitchFamily="34" charset="0"/>
              </a:rPr>
              <a:t> the </a:t>
            </a:r>
            <a:r>
              <a:rPr lang="it-IT" dirty="0" err="1">
                <a:latin typeface="IBM Plex Sans" panose="020B0503050203000203" pitchFamily="34" charset="0"/>
              </a:rPr>
              <a:t>period</a:t>
            </a:r>
            <a:r>
              <a:rPr lang="it-IT" dirty="0">
                <a:latin typeface="IBM Plex Sans" panose="020B0503050203000203" pitchFamily="34" charset="0"/>
              </a:rPr>
              <a:t> of the </a:t>
            </a:r>
            <a:r>
              <a:rPr lang="it-IT" dirty="0" err="1">
                <a:latin typeface="IBM Plex Sans" panose="020B0503050203000203" pitchFamily="34" charset="0"/>
              </a:rPr>
              <a:t>dominant</a:t>
            </a:r>
            <a:r>
              <a:rPr lang="it-IT" dirty="0">
                <a:latin typeface="IBM Plex Sans" panose="020B0503050203000203" pitchFamily="34" charset="0"/>
              </a:rPr>
              <a:t> mode of the </a:t>
            </a:r>
            <a:r>
              <a:rPr lang="it-IT" dirty="0" err="1">
                <a:latin typeface="IBM Plex Sans" panose="020B0503050203000203" pitchFamily="34" charset="0"/>
              </a:rPr>
              <a:t>estimated</a:t>
            </a:r>
            <a:r>
              <a:rPr lang="it-IT" dirty="0">
                <a:latin typeface="IBM Plex Sans" panose="020B0503050203000203" pitchFamily="34" charset="0"/>
              </a:rPr>
              <a:t> system </a:t>
            </a:r>
            <a:r>
              <a:rPr lang="it-IT" baseline="30000" dirty="0">
                <a:latin typeface="IBM Plex Sans" panose="020B0503050203000203" pitchFamily="34" charset="0"/>
                <a:hlinkClick r:id="rId4" action="ppaction://hlinksldjump"/>
              </a:rPr>
              <a:t>[7]</a:t>
            </a:r>
            <a:r>
              <a:rPr lang="it-IT" dirty="0">
                <a:latin typeface="IBM Plex Sans" panose="020B0503050203000203" pitchFamily="34" charset="0"/>
              </a:rPr>
              <a:t>:</a:t>
            </a:r>
          </a:p>
        </p:txBody>
      </p:sp>
      <p:pic>
        <p:nvPicPr>
          <p:cNvPr id="7" name="Immagine 6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F0C10F33-B237-ADF3-C8F8-45CF280FE5D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01" y="2194561"/>
            <a:ext cx="7222398" cy="355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473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33DE431-41E0-FDEF-659C-E505366BF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lligrafi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D0E38670-C970-43DF-43FD-323280F94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41" y="1125545"/>
            <a:ext cx="10736159" cy="5129081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CFB0E9D-9F7B-2B2A-D9D8-8D826ADE4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19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3539D31-9BA4-256F-F436-F3AF1ABE6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833DE057-C4CC-A2EF-F259-6D00D35988E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40819947-B14F-EB12-493D-38DED3AA7244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T1.3: Model Validation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4ABE60-C577-FFAA-EA77-818A5AB048DA}"/>
              </a:ext>
            </a:extLst>
          </p:cNvPr>
          <p:cNvSpPr txBox="1"/>
          <p:nvPr/>
        </p:nvSpPr>
        <p:spPr>
          <a:xfrm>
            <a:off x="8153172" y="3855731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pic>
        <p:nvPicPr>
          <p:cNvPr id="8" name="Immagine 7" descr="\documentclass{article}&#10;\usepackage{amsmath}&#10;\pagestyle{empty}&#10;\begin{document}&#10;&#10;\[&#10;\begin{array}{c|ccc}&#10; &amp; q &amp; \theta &amp; a_x \\&#10;\hline&#10;\textbf{VAF} &amp; 92.36\% &amp; 91.95\% &amp; 42.24\% \\&#10;\hline&#10;\textbf{FIT} &amp; 92.36\% &amp; 91.95\% &amp; 42.24\% \\&#10;\hline&#10;\textbf{PEC} &amp; 0.900 &amp; 0.010 &amp; 1.326 \\&#10;\end{array}&#10;\]&#10;&#10;&#10;\end{document}" title="IguanaTex Picture Display">
            <a:extLst>
              <a:ext uri="{FF2B5EF4-FFF2-40B4-BE49-F238E27FC236}">
                <a16:creationId xmlns:a16="http://schemas.microsoft.com/office/drawing/2014/main" id="{11558B2F-6335-C34C-509E-126148FD5F1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21" y="4325890"/>
            <a:ext cx="3974399" cy="12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28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81FC7DB-7ABD-3F4A-9AD9-4E843743D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50C4C2B-91D8-08CB-5E99-156F09AC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2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E39037D9-A62D-4BB2-0CAB-C2CA3C751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DB8CCC23-32FA-7CDC-28D7-6421D9EDD7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9324F02D-ADB0-9636-30EE-02AFC61E5DF1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Project Objectives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2D7CF85-7842-DC92-7E0F-2F273B770232}"/>
                  </a:ext>
                </a:extLst>
              </p:cNvPr>
              <p:cNvSpPr txBox="1"/>
              <p:nvPr/>
            </p:nvSpPr>
            <p:spPr>
              <a:xfrm>
                <a:off x="491613" y="1248697"/>
                <a:ext cx="10862187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it-IT" dirty="0"/>
              </a:p>
              <a:p>
                <a:r>
                  <a:rPr lang="it-IT" sz="2400" b="1" u="sng" dirty="0">
                    <a:latin typeface="IBM Plex Sans" panose="020B0503050203000203" pitchFamily="34" charset="0"/>
                  </a:rPr>
                  <a:t>GOAL:</a:t>
                </a:r>
                <a:r>
                  <a:rPr lang="it-IT" sz="2400" dirty="0">
                    <a:latin typeface="IBM Plex Sans" panose="020B0503050203000203" pitchFamily="34" charset="0"/>
                  </a:rPr>
                  <a:t> System </a:t>
                </a:r>
                <a:r>
                  <a:rPr lang="it-IT" sz="2400" dirty="0" err="1">
                    <a:latin typeface="IBM Plex Sans" panose="020B0503050203000203" pitchFamily="34" charset="0"/>
                  </a:rPr>
                  <a:t>Identification</a:t>
                </a:r>
                <a:r>
                  <a:rPr lang="it-IT" sz="2400" dirty="0">
                    <a:latin typeface="IBM Plex Sans" panose="020B0503050203000203" pitchFamily="34" charset="0"/>
                  </a:rPr>
                  <a:t> of the </a:t>
                </a:r>
                <a:r>
                  <a:rPr lang="it-IT" sz="2400" dirty="0" err="1">
                    <a:latin typeface="IBM Plex Sans" panose="020B0503050203000203" pitchFamily="34" charset="0"/>
                  </a:rPr>
                  <a:t>longitudinal</a:t>
                </a:r>
                <a:r>
                  <a:rPr lang="it-IT" sz="2400" dirty="0">
                    <a:latin typeface="IBM Plex Sans" panose="020B0503050203000203" pitchFamily="34" charset="0"/>
                  </a:rPr>
                  <a:t> dynamics of a </a:t>
                </a:r>
                <a:r>
                  <a:rPr lang="it-IT" sz="2400" dirty="0" err="1">
                    <a:latin typeface="IBM Plex Sans" panose="020B0503050203000203" pitchFamily="34" charset="0"/>
                  </a:rPr>
                  <a:t>Multirotor</a:t>
                </a:r>
                <a:r>
                  <a:rPr lang="it-IT" sz="2400" dirty="0">
                    <a:latin typeface="IBM Plex Sans" panose="020B0503050203000203" pitchFamily="34" charset="0"/>
                  </a:rPr>
                  <a:t> UAV </a:t>
                </a:r>
                <a:r>
                  <a:rPr lang="it-IT" sz="2400" dirty="0" err="1">
                    <a:latin typeface="IBM Plex Sans" panose="020B0503050203000203" pitchFamily="34" charset="0"/>
                  </a:rPr>
                  <a:t>using</a:t>
                </a:r>
                <a:r>
                  <a:rPr lang="it-IT" sz="2400" dirty="0">
                    <a:latin typeface="IBM Plex Sans" panose="020B0503050203000203" pitchFamily="34" charset="0"/>
                  </a:rPr>
                  <a:t> </a:t>
                </a:r>
                <a:r>
                  <a:rPr lang="it-IT" sz="2400" dirty="0" err="1">
                    <a:latin typeface="IBM Plex Sans" panose="020B0503050203000203" pitchFamily="34" charset="0"/>
                  </a:rPr>
                  <a:t>simulated</a:t>
                </a:r>
                <a:r>
                  <a:rPr lang="it-IT" sz="2400" dirty="0">
                    <a:latin typeface="IBM Plex Sans" panose="020B0503050203000203" pitchFamily="34" charset="0"/>
                  </a:rPr>
                  <a:t> input-output data</a:t>
                </a:r>
              </a:p>
              <a:p>
                <a:endParaRPr lang="it-IT" sz="2400" dirty="0">
                  <a:latin typeface="IBM Plex Sans" panose="020B0503050203000203" pitchFamily="34" charset="0"/>
                </a:endParaRPr>
              </a:p>
              <a:p>
                <a:endParaRPr lang="it-IT" sz="2400" dirty="0">
                  <a:latin typeface="IBM Plex Sans" panose="020B0503050203000203" pitchFamily="34" charset="0"/>
                </a:endParaRPr>
              </a:p>
              <a:p>
                <a:r>
                  <a:rPr lang="it-IT" sz="2400" dirty="0">
                    <a:latin typeface="IBM Plex Sans" panose="020B0503050203000203" pitchFamily="34" charset="0"/>
                  </a:rPr>
                  <a:t>	</a:t>
                </a:r>
                <a:r>
                  <a:rPr lang="it-IT" sz="2400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TASK 1:</a:t>
                </a:r>
                <a:r>
                  <a:rPr lang="it-IT" sz="2400" dirty="0">
                    <a:latin typeface="IBM Plex Sans" panose="020B0503050203000203" pitchFamily="34" charset="0"/>
                  </a:rPr>
                  <a:t> Grey-Box frequency domain Output </a:t>
                </a:r>
                <a:r>
                  <a:rPr lang="it-IT" sz="2400" dirty="0" err="1">
                    <a:latin typeface="IBM Plex Sans" panose="020B0503050203000203" pitchFamily="34" charset="0"/>
                  </a:rPr>
                  <a:t>Error</a:t>
                </a:r>
                <a:r>
                  <a:rPr lang="it-IT" sz="2400" dirty="0">
                    <a:latin typeface="IBM Plex Sans" panose="020B0503050203000203" pitchFamily="34" charset="0"/>
                  </a:rPr>
                  <a:t> Method</a:t>
                </a:r>
              </a:p>
              <a:p>
                <a:endParaRPr lang="it-IT" sz="2400" dirty="0">
                  <a:latin typeface="IBM Plex Sans" panose="020B0503050203000203" pitchFamily="34" charset="0"/>
                </a:endParaRPr>
              </a:p>
              <a:p>
                <a:endParaRPr lang="it-IT" sz="2400" dirty="0">
                  <a:latin typeface="IBM Plex Sans" panose="020B0503050203000203" pitchFamily="34" charset="0"/>
                </a:endParaRPr>
              </a:p>
              <a:p>
                <a:r>
                  <a:rPr lang="it-IT" sz="2400" dirty="0">
                    <a:latin typeface="IBM Plex Sans" panose="020B0503050203000203" pitchFamily="34" charset="0"/>
                  </a:rPr>
                  <a:t>	</a:t>
                </a:r>
                <a:r>
                  <a:rPr lang="it-IT" sz="2400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TASK 2:</a:t>
                </a:r>
                <a:r>
                  <a:rPr lang="it-IT" sz="2400" dirty="0">
                    <a:latin typeface="IBM Plex Sans" panose="020B0503050203000203" pitchFamily="34" charset="0"/>
                  </a:rPr>
                  <a:t> Black-Box PBSID-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2400" b="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sz="2400" i="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  <m:r>
                      <a:rPr lang="it-IT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sz="2400" dirty="0">
                    <a:latin typeface="IBM Plex Sans" panose="020B0503050203000203" pitchFamily="34" charset="0"/>
                  </a:rPr>
                  <a:t> Method</a:t>
                </a:r>
              </a:p>
              <a:p>
                <a:endParaRPr lang="it-IT" sz="2400" dirty="0">
                  <a:latin typeface="IBM Plex Sans" panose="020B0503050203000203" pitchFamily="34" charset="0"/>
                </a:endParaRPr>
              </a:p>
              <a:p>
                <a:endParaRPr lang="it-IT" sz="2400" dirty="0">
                  <a:latin typeface="IBM Plex Sans" panose="020B0503050203000203" pitchFamily="34" charset="0"/>
                </a:endParaRPr>
              </a:p>
              <a:p>
                <a:r>
                  <a:rPr lang="it-IT" sz="2400" dirty="0">
                    <a:latin typeface="IBM Plex Sans" panose="020B0503050203000203" pitchFamily="34" charset="0"/>
                  </a:rPr>
                  <a:t>	</a:t>
                </a:r>
                <a:r>
                  <a:rPr lang="it-IT" sz="2400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TASK 3:</a:t>
                </a:r>
                <a:r>
                  <a:rPr lang="it-IT" sz="2400" dirty="0">
                    <a:latin typeface="IBM Plex Sans" panose="020B0503050203000203" pitchFamily="34" charset="0"/>
                  </a:rPr>
                  <a:t> Performance Analysis </a:t>
                </a:r>
                <a:r>
                  <a:rPr lang="it-IT" sz="2400" dirty="0" err="1">
                    <a:latin typeface="IBM Plex Sans" panose="020B0503050203000203" pitchFamily="34" charset="0"/>
                  </a:rPr>
                  <a:t>through</a:t>
                </a:r>
                <a:r>
                  <a:rPr lang="it-IT" sz="2400" dirty="0">
                    <a:latin typeface="IBM Plex Sans" panose="020B0503050203000203" pitchFamily="34" charset="0"/>
                  </a:rPr>
                  <a:t> a Monte Carlo </a:t>
                </a:r>
                <a:r>
                  <a:rPr lang="it-IT" sz="2400" dirty="0" err="1">
                    <a:latin typeface="IBM Plex Sans" panose="020B0503050203000203" pitchFamily="34" charset="0"/>
                  </a:rPr>
                  <a:t>simulation</a:t>
                </a:r>
                <a:endParaRPr lang="it-IT" sz="2400" dirty="0"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12D7CF85-7842-DC92-7E0F-2F273B770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613" y="1248697"/>
                <a:ext cx="10862187" cy="4431983"/>
              </a:xfrm>
              <a:prstGeom prst="rect">
                <a:avLst/>
              </a:prstGeom>
              <a:blipFill>
                <a:blip r:embed="rId4"/>
                <a:stretch>
                  <a:fillRect l="-898" b="-27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41009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EE863-A353-3CAF-B4F2-4B8509F14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2">
            <a:extLst>
              <a:ext uri="{FF2B5EF4-FFF2-40B4-BE49-F238E27FC236}">
                <a16:creationId xmlns:a16="http://schemas.microsoft.com/office/drawing/2014/main" id="{AFBDC52C-6E71-20F0-3D7C-FDC5833A4BD4}"/>
              </a:ext>
            </a:extLst>
          </p:cNvPr>
          <p:cNvSpPr txBox="1">
            <a:spLocks/>
          </p:cNvSpPr>
          <p:nvPr/>
        </p:nvSpPr>
        <p:spPr>
          <a:xfrm>
            <a:off x="2030609" y="991508"/>
            <a:ext cx="10297220" cy="1979441"/>
          </a:xfrm>
          <a:prstGeom prst="rect">
            <a:avLst/>
          </a:prstGeom>
        </p:spPr>
        <p:txBody>
          <a:bodyPr vert="horz" lIns="0" tIns="360000" rIns="0" bIns="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noProof="0"/>
            </a:br>
            <a:br>
              <a:rPr lang="en-US" noProof="0"/>
            </a:br>
            <a:endParaRPr lang="en-US" noProof="0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9CD0EE09-C289-0222-2C72-9BB41305C37B}"/>
              </a:ext>
            </a:extLst>
          </p:cNvPr>
          <p:cNvSpPr txBox="1">
            <a:spLocks/>
          </p:cNvSpPr>
          <p:nvPr/>
        </p:nvSpPr>
        <p:spPr>
          <a:xfrm>
            <a:off x="1381638" y="2695505"/>
            <a:ext cx="9428723" cy="1466989"/>
          </a:xfrm>
          <a:prstGeom prst="rect">
            <a:avLst/>
          </a:prstGeom>
        </p:spPr>
        <p:txBody>
          <a:bodyPr vert="horz" lIns="0" tIns="360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b="1" dirty="0">
                <a:latin typeface="IBM Plex Sans" panose="020B0503050203000203" pitchFamily="34" charset="0"/>
              </a:rPr>
              <a:t>TASK 2: </a:t>
            </a: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IBM Plex Sans" panose="020B0503050203000203" pitchFamily="34" charset="0"/>
              </a:rPr>
              <a:t>Black-Box Model Identification</a:t>
            </a:r>
            <a:endParaRPr lang="en-US" sz="3600" noProof="0" dirty="0"/>
          </a:p>
        </p:txBody>
      </p:sp>
    </p:spTree>
    <p:extLst>
      <p:ext uri="{BB962C8B-B14F-4D97-AF65-F5344CB8AC3E}">
        <p14:creationId xmlns:p14="http://schemas.microsoft.com/office/powerpoint/2010/main" val="1890520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D52778-37D1-25DB-C784-EE1E389F6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FCFE82B-3AAC-A37A-DE36-0299D8454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21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30AA08AD-21E7-5301-34CB-2FDAAC5E4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AC099A83-FC8D-2B80-FB80-56E9AEA81ABB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797C4B95-3474-FB14-1260-C87DE3DC9969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T2.1: PBSID Algorithm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386A8650-EF6A-D2AF-EFCF-DC1BBB17C5B9}"/>
              </a:ext>
            </a:extLst>
          </p:cNvPr>
          <p:cNvSpPr txBox="1"/>
          <p:nvPr/>
        </p:nvSpPr>
        <p:spPr>
          <a:xfrm>
            <a:off x="570271" y="1135748"/>
            <a:ext cx="107835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IBM Plex Sans" panose="020B0503050203000203" pitchFamily="34" charset="0"/>
              </a:rPr>
              <a:t>Goal: given a dataset of sampled I/O 			Estimate the system matrices: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pPr algn="ctr"/>
            <a:r>
              <a:rPr lang="en-US" sz="1600" b="1" u="sng" dirty="0">
                <a:latin typeface="IBM Plex Sans" panose="020B0503050203000203" pitchFamily="34" charset="0"/>
              </a:rPr>
              <a:t>Predictor Based Subspace Identification: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Step #1:</a:t>
            </a:r>
            <a:r>
              <a:rPr lang="en-US" sz="1600" dirty="0">
                <a:latin typeface="IBM Plex Sans" panose="020B0503050203000203" pitchFamily="34" charset="0"/>
              </a:rPr>
              <a:t> First Least Squares Regression from: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	From:  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		Assemble: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	Solve the LS regression: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095EDA25-0C2F-E282-87DB-5B2248FBF8CF}"/>
              </a:ext>
            </a:extLst>
          </p:cNvPr>
          <p:cNvCxnSpPr/>
          <p:nvPr/>
        </p:nvCxnSpPr>
        <p:spPr>
          <a:xfrm>
            <a:off x="4286865" y="1297858"/>
            <a:ext cx="1524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magine 12" descr="\documentclass{article}&#10;\usepackage{amsmath}&#10;\pagestyle{empty}&#10;\begin{document}&#10;&#10;$ \{\hat{A}, \hat{B}, \hat{C}, \hat{D}, \hat{K} \} $&#10;&#10;&#10;\end{document}" title="IguanaTex Picture Display">
            <a:extLst>
              <a:ext uri="{FF2B5EF4-FFF2-40B4-BE49-F238E27FC236}">
                <a16:creationId xmlns:a16="http://schemas.microsoft.com/office/drawing/2014/main" id="{F8701FD1-771B-DCC7-6474-9874DA4CBA4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267" y="1142548"/>
            <a:ext cx="1710629" cy="302629"/>
          </a:xfrm>
          <a:prstGeom prst="rect">
            <a:avLst/>
          </a:prstGeom>
        </p:spPr>
      </p:pic>
      <p:pic>
        <p:nvPicPr>
          <p:cNvPr id="16" name="Immagine 15" descr="\documentclass{article}&#10;\usepackage{amsmath}&#10;\pagestyle{empty}&#10;\begin{document}&#10;&#10;&#10;$ z_k = \begin{bmatrix} u_k \\ y_k \end{bmatrix}$&#10;&#10;\end{document}" title="IguanaTex Picture Display">
            <a:extLst>
              <a:ext uri="{FF2B5EF4-FFF2-40B4-BE49-F238E27FC236}">
                <a16:creationId xmlns:a16="http://schemas.microsoft.com/office/drawing/2014/main" id="{67E053AB-8F66-D4C2-D23C-910FC55B52B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48" y="2900239"/>
            <a:ext cx="1043200" cy="607086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begin{document}&#10;&#10;&#10;$ Z_{p,k} = \begin{bmatrix} z_{k-1} \\ z_{k-2} \\ \vdots \\ z_{k-p} \end{bmatrix} $&#10;&#10;\end{document}" title="IguanaTex Picture Display">
            <a:extLst>
              <a:ext uri="{FF2B5EF4-FFF2-40B4-BE49-F238E27FC236}">
                <a16:creationId xmlns:a16="http://schemas.microsoft.com/office/drawing/2014/main" id="{10288F9F-9874-8E8B-388F-3EA001B4A64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0911" y="2520810"/>
            <a:ext cx="1543314" cy="1365943"/>
          </a:xfrm>
          <a:prstGeom prst="rect">
            <a:avLst/>
          </a:prstGeom>
        </p:spPr>
      </p:pic>
      <p:pic>
        <p:nvPicPr>
          <p:cNvPr id="20" name="Immagine 19" descr="\documentclass{article}&#10;\usepackage{amsmath}&#10;\pagestyle{empty}&#10;\begin{document}&#10;&#10;$ Y = \begin{bmatrix} y_{p+1} &amp; \cdots &amp; y_N \end{bmatrix} $&#10;&#10;&#10;\end{document}" title="IguanaTex Picture Display">
            <a:extLst>
              <a:ext uri="{FF2B5EF4-FFF2-40B4-BE49-F238E27FC236}">
                <a16:creationId xmlns:a16="http://schemas.microsoft.com/office/drawing/2014/main" id="{37B26CFC-0B78-73B0-4555-68959B7B717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648" y="4118408"/>
            <a:ext cx="2348800" cy="303543"/>
          </a:xfrm>
          <a:prstGeom prst="rect">
            <a:avLst/>
          </a:prstGeom>
        </p:spPr>
      </p:pic>
      <p:pic>
        <p:nvPicPr>
          <p:cNvPr id="22" name="Immagine 21" descr="\documentclass{article}&#10;\usepackage{amsmath}&#10;\pagestyle{empty}&#10;\begin{document}&#10;&#10;$ \begin{aligned}&#10;Y &amp;= [CK_p \, D] \cdot \bar{Z}_p + E \\&#10;\Rightarrow \quad \widehat{[CK_p \, D]} &amp;= Y \cdot \bar{Z}_p^\dagger&#10;\end{aligned} $&#10;&#10;&#10;\end{document}" title="IguanaTex Picture Display">
            <a:extLst>
              <a:ext uri="{FF2B5EF4-FFF2-40B4-BE49-F238E27FC236}">
                <a16:creationId xmlns:a16="http://schemas.microsoft.com/office/drawing/2014/main" id="{3B996031-25B9-27E8-6E5C-75074402970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4" b="56230"/>
          <a:stretch>
            <a:fillRect/>
          </a:stretch>
        </p:blipFill>
        <p:spPr>
          <a:xfrm>
            <a:off x="2948956" y="5354104"/>
            <a:ext cx="2470687" cy="338554"/>
          </a:xfrm>
          <a:prstGeom prst="rect">
            <a:avLst/>
          </a:prstGeom>
        </p:spPr>
      </p:pic>
      <p:pic>
        <p:nvPicPr>
          <p:cNvPr id="23" name="Immagine 22" descr="\documentclass{article}&#10;\usepackage{amsmath}&#10;\pagestyle{empty}&#10;\begin{document}&#10;&#10;$ \begin{aligned}&#10;Y &amp;= [CK_p \, D] \cdot \bar{Z}_p + E \\&#10;\Rightarrow \quad \widehat{[CK_p \, D]} &amp;= Y \cdot \bar{Z}_p^\dagger&#10;\end{aligned} $&#10;&#10;&#10;\end{document}" title="IguanaTex Picture Display">
            <a:extLst>
              <a:ext uri="{FF2B5EF4-FFF2-40B4-BE49-F238E27FC236}">
                <a16:creationId xmlns:a16="http://schemas.microsoft.com/office/drawing/2014/main" id="{CBAA1B6D-4E9B-362D-46BB-3D4DA25E14C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29609"/>
          <a:stretch>
            <a:fillRect/>
          </a:stretch>
        </p:blipFill>
        <p:spPr>
          <a:xfrm>
            <a:off x="5810865" y="5238149"/>
            <a:ext cx="2629643" cy="386743"/>
          </a:xfrm>
          <a:prstGeom prst="rect">
            <a:avLst/>
          </a:prstGeom>
        </p:spPr>
      </p:pic>
      <p:pic>
        <p:nvPicPr>
          <p:cNvPr id="25" name="Immagine 24" descr="\documentclass{article}&#10;\usepackage{amsmath}&#10;\pagestyle{empty}&#10;\begin{document}&#10;&#10;$ \{ u_k, \, y_k \} $&#10;&#10;&#10;\end{document}" title="IguanaTex Picture Display">
            <a:extLst>
              <a:ext uri="{FF2B5EF4-FFF2-40B4-BE49-F238E27FC236}">
                <a16:creationId xmlns:a16="http://schemas.microsoft.com/office/drawing/2014/main" id="{45122EF7-D820-C09A-7092-A11D56385A5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991" y="2650838"/>
            <a:ext cx="712411" cy="202606"/>
          </a:xfrm>
          <a:prstGeom prst="rect">
            <a:avLst/>
          </a:prstGeom>
        </p:spPr>
      </p:pic>
      <p:pic>
        <p:nvPicPr>
          <p:cNvPr id="26" name="Immagine 25" descr="\documentclass{article}&#10;\usepackage{amsmath}&#10;\pagestyle{empty}&#10;\begin{document}&#10;&#10;$ \{ u_k, \, y_k \} $&#10;&#10;&#10;\end{document}" title="IguanaTex Picture Display">
            <a:extLst>
              <a:ext uri="{FF2B5EF4-FFF2-40B4-BE49-F238E27FC236}">
                <a16:creationId xmlns:a16="http://schemas.microsoft.com/office/drawing/2014/main" id="{72E15C40-B2BA-57D8-1C89-2510B0D9E0F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029" y="2189560"/>
            <a:ext cx="712411" cy="20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959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618E49-E385-BF25-B0A3-A168A131A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A945030B-CDB0-3B55-8BE2-714ED6057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22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6AE0E4C-0C55-E598-886C-6285E9346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A280A203-C945-33EA-F0D2-24D884731F6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15DD5877-ACFD-7C5A-F98E-AC07A1D84DF1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T2.1: PBSID Algorithm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A7508A1-2884-A590-8D34-1FC161AC1742}"/>
              </a:ext>
            </a:extLst>
          </p:cNvPr>
          <p:cNvSpPr txBox="1"/>
          <p:nvPr/>
        </p:nvSpPr>
        <p:spPr>
          <a:xfrm>
            <a:off x="570271" y="1135748"/>
            <a:ext cx="10783529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Step #2:</a:t>
            </a:r>
            <a:r>
              <a:rPr lang="en-US" sz="1600" dirty="0">
                <a:latin typeface="IBM Plex Sans" panose="020B0503050203000203" pitchFamily="34" charset="0"/>
              </a:rPr>
              <a:t>  Assemble the matrix of Markov Parameters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      From the estimated VARX coefficients: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We construct: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Step #3:</a:t>
            </a:r>
            <a:r>
              <a:rPr lang="en-US" sz="1600" dirty="0">
                <a:latin typeface="IBM Plex Sans" panose="020B0503050203000203" pitchFamily="34" charset="0"/>
              </a:rPr>
              <a:t>  Estimate the state sequence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	From: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	Then (by properly choosing       looking at the singular values):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	</a:t>
            </a:r>
          </a:p>
        </p:txBody>
      </p:sp>
      <p:pic>
        <p:nvPicPr>
          <p:cNvPr id="7" name="Immagine 6" descr="\documentclass{article}&#10;\usepackage{amsmath}&#10;\pagestyle{empty}&#10;\begin{document}&#10;&#10;$ \widehat{CK_p} = \begin{bmatrix} \widehat{C\bar{B}} &amp; \widehat{C\bar{A}\bar{B}} &amp; \cdots &amp; \widehat{C\bar{A}^{p-1}\bar{B}} \end{bmatrix} = \begin{bmatrix} \widehat{A_1} &amp; \cdots &amp; \widehat{A_p} \end{bmatrix} $&#10;&#10;&#10;\end{document}" title="IguanaTex Picture Display">
            <a:extLst>
              <a:ext uri="{FF2B5EF4-FFF2-40B4-BE49-F238E27FC236}">
                <a16:creationId xmlns:a16="http://schemas.microsoft.com/office/drawing/2014/main" id="{6BD17662-9FF0-6828-B28A-9CE8315CE6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20" y="1571853"/>
            <a:ext cx="6130286" cy="454400"/>
          </a:xfrm>
          <a:prstGeom prst="rect">
            <a:avLst/>
          </a:prstGeom>
        </p:spPr>
      </p:pic>
      <p:pic>
        <p:nvPicPr>
          <p:cNvPr id="28" name="Immagine 27" descr="\documentclass{article}&#10;\usepackage{amsmath}&#10;\pagestyle{empty}&#10;\begin{document}&#10;&#10;&#10;$ \hat{\Lambda}_k =&#10;\begin{bmatrix}&#10;A_1 &amp; \cdots &amp; A_p \\&#10;0   &amp; \ddots &amp; \vdots \\&#10;0   &amp; \cdots &amp; A_1&#10;\end{bmatrix} $&#10;&#10;\end{document}" title="IguanaTex Picture Display">
            <a:extLst>
              <a:ext uri="{FF2B5EF4-FFF2-40B4-BE49-F238E27FC236}">
                <a16:creationId xmlns:a16="http://schemas.microsoft.com/office/drawing/2014/main" id="{42EABF73-9094-43D6-38CA-F5709896E0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008" y="2327073"/>
            <a:ext cx="2338743" cy="1062400"/>
          </a:xfrm>
          <a:prstGeom prst="rect">
            <a:avLst/>
          </a:prstGeom>
        </p:spPr>
      </p:pic>
      <p:pic>
        <p:nvPicPr>
          <p:cNvPr id="30" name="Immagine 29" descr="\documentclass{article}&#10;\usepackage{amsmath}&#10;\pagestyle{empty}&#10;\begin{document}&#10;&#10;&#10;$ \Lambda_k = \Gamma_f K_p $&#10;&#10;\end{document}" title="IguanaTex Picture Display">
            <a:extLst>
              <a:ext uri="{FF2B5EF4-FFF2-40B4-BE49-F238E27FC236}">
                <a16:creationId xmlns:a16="http://schemas.microsoft.com/office/drawing/2014/main" id="{BEC73709-7BBA-AA23-2CBA-F59B568A141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000" y="2731187"/>
            <a:ext cx="1233372" cy="254171"/>
          </a:xfrm>
          <a:prstGeom prst="rect">
            <a:avLst/>
          </a:prstGeom>
        </p:spPr>
      </p:pic>
      <p:pic>
        <p:nvPicPr>
          <p:cNvPr id="24" name="Immagine 23" descr="\documentclass{article}&#10;\usepackage{amsmath}&#10;\pagestyle{empty}&#10;\begin{document}&#10;&#10;&#10;$ \Gamma_f =&#10;\begin{bmatrix}&#10;C \\&#10;C\bar{A} \\&#10;\vdots \\&#10;C\bar{A}^{f-1}&#10;\end{bmatrix} $&#10;&#10;\end{document}" title="IguanaTex Picture Display">
            <a:extLst>
              <a:ext uri="{FF2B5EF4-FFF2-40B4-BE49-F238E27FC236}">
                <a16:creationId xmlns:a16="http://schemas.microsoft.com/office/drawing/2014/main" id="{9179D59A-A5AD-09F1-79FE-27D616FC438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229" y="2174844"/>
            <a:ext cx="1652114" cy="1366857"/>
          </a:xfrm>
          <a:prstGeom prst="rect">
            <a:avLst/>
          </a:prstGeom>
        </p:spPr>
      </p:pic>
      <p:pic>
        <p:nvPicPr>
          <p:cNvPr id="32" name="Immagine 31" descr="\documentclass{article}&#10;\usepackage{amsmath}&#10;\pagestyle{empty}&#10;\begin{document}&#10;&#10;$ \hat{\Lambda}_k Z_p = U \Sigma V^\top $ &#10;&#10;&#10;\end{document}" title="IguanaTex Picture Display">
            <a:extLst>
              <a:ext uri="{FF2B5EF4-FFF2-40B4-BE49-F238E27FC236}">
                <a16:creationId xmlns:a16="http://schemas.microsoft.com/office/drawing/2014/main" id="{1D047B11-8327-EE10-5DCE-8AB0BDDE877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4484" y="4364090"/>
            <a:ext cx="1651200" cy="311771"/>
          </a:xfrm>
          <a:prstGeom prst="rect">
            <a:avLst/>
          </a:prstGeom>
        </p:spPr>
      </p:pic>
      <p:pic>
        <p:nvPicPr>
          <p:cNvPr id="35" name="Immagine 34" descr="\documentclass{article}&#10;\usepackage{amsmath}&#10;\pagestyle{empty}&#10;\begin{document}&#10;&#10;&#10;$ \Gamma_f X = \Lambda_k Z_p $&#10;&#10;\end{document}" title="IguanaTex Picture Display">
            <a:extLst>
              <a:ext uri="{FF2B5EF4-FFF2-40B4-BE49-F238E27FC236}">
                <a16:creationId xmlns:a16="http://schemas.microsoft.com/office/drawing/2014/main" id="{2692F0B0-A56C-D12F-3C86-B205594067EE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118" y="4392891"/>
            <a:ext cx="1419886" cy="254171"/>
          </a:xfrm>
          <a:prstGeom prst="rect">
            <a:avLst/>
          </a:prstGeom>
        </p:spPr>
      </p:pic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8ACE8E4E-3A43-4837-7A35-8BA19BC3A7BB}"/>
              </a:ext>
            </a:extLst>
          </p:cNvPr>
          <p:cNvCxnSpPr/>
          <p:nvPr/>
        </p:nvCxnSpPr>
        <p:spPr>
          <a:xfrm>
            <a:off x="5053781" y="4519975"/>
            <a:ext cx="131190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D45084F-48D6-F5A2-59FC-FC66B623C9B7}"/>
              </a:ext>
            </a:extLst>
          </p:cNvPr>
          <p:cNvSpPr txBox="1"/>
          <p:nvPr/>
        </p:nvSpPr>
        <p:spPr>
          <a:xfrm>
            <a:off x="5068529" y="4217300"/>
            <a:ext cx="20549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dirty="0">
                <a:latin typeface="IBM Plex Sans" panose="020B0503050203000203" pitchFamily="34" charset="0"/>
              </a:rPr>
              <a:t>         SVD</a:t>
            </a:r>
          </a:p>
        </p:txBody>
      </p:sp>
      <p:pic>
        <p:nvPicPr>
          <p:cNvPr id="44" name="Immagine 43" descr="\documentclass{article}&#10;\usepackage{amsmath}&#10;\pagestyle{empty}&#10;\begin{document}&#10;&#10;&#10;$ \hat{X} = \Sigma_n^{1/2} V_n^\top $ &#10;&#10;\end{document}" title="IguanaTex Picture Display">
            <a:extLst>
              <a:ext uri="{FF2B5EF4-FFF2-40B4-BE49-F238E27FC236}">
                <a16:creationId xmlns:a16="http://schemas.microsoft.com/office/drawing/2014/main" id="{716D76D1-AD94-FD6B-998A-27B1AB56845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085" y="5613803"/>
            <a:ext cx="1409830" cy="328229"/>
          </a:xfrm>
          <a:prstGeom prst="rect">
            <a:avLst/>
          </a:prstGeom>
        </p:spPr>
      </p:pic>
      <p:pic>
        <p:nvPicPr>
          <p:cNvPr id="46" name="Immagine 45" descr="\documentclass{article}&#10;\usepackage{amsmath}&#10;\pagestyle{empty}&#10;\begin{document}&#10;&#10;$ n $&#10;&#10;&#10;\end{document}" title="IguanaTex Picture Display">
            <a:extLst>
              <a:ext uri="{FF2B5EF4-FFF2-40B4-BE49-F238E27FC236}">
                <a16:creationId xmlns:a16="http://schemas.microsoft.com/office/drawing/2014/main" id="{9E975ABF-48A7-8239-E945-F14F8FFD32D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381" y="5159114"/>
            <a:ext cx="123429" cy="10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062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4E3FC0-EC1F-1E57-77B5-6235A64AB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94212CC-1027-DE33-75D3-6C2027450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23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14A0681-FA96-0E3F-079C-59475D28B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B9BECCF6-96D9-B5DF-7D4E-B09197E08A0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7F02B8D4-CFF2-31FD-4378-82E3DA6CA64A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T2.1: PBSID Algorithm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3E9EE54-3D7F-7B40-65DE-92AB2087D5C7}"/>
              </a:ext>
            </a:extLst>
          </p:cNvPr>
          <p:cNvSpPr txBox="1"/>
          <p:nvPr/>
        </p:nvSpPr>
        <p:spPr>
          <a:xfrm>
            <a:off x="570271" y="1135748"/>
            <a:ext cx="1078352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Step #4:</a:t>
            </a:r>
            <a:r>
              <a:rPr lang="en-US" sz="1600" dirty="0">
                <a:latin typeface="IBM Plex Sans" panose="020B0503050203000203" pitchFamily="34" charset="0"/>
              </a:rPr>
              <a:t>  Estimate the system matrices: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From the output equation: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Estimate of the innovation error sequence: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From the state equation: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		             parameters to be tuned: </a:t>
            </a:r>
          </a:p>
          <a:p>
            <a:endParaRPr lang="en-US" sz="1600" dirty="0">
              <a:latin typeface="IBM Plex Sans" panose="020B0503050203000203" pitchFamily="34" charset="0"/>
            </a:endParaRPr>
          </a:p>
          <a:p>
            <a:r>
              <a:rPr lang="en-US" sz="1600" dirty="0">
                <a:latin typeface="IBM Plex Sans" panose="020B0503050203000203" pitchFamily="34" charset="0"/>
              </a:rPr>
              <a:t>						</a:t>
            </a:r>
          </a:p>
          <a:p>
            <a:r>
              <a:rPr lang="en-US" sz="1600" dirty="0">
                <a:latin typeface="IBM Plex Sans" panose="020B0503050203000203" pitchFamily="34" charset="0"/>
              </a:rPr>
              <a:t>	</a:t>
            </a:r>
          </a:p>
        </p:txBody>
      </p:sp>
      <p:pic>
        <p:nvPicPr>
          <p:cNvPr id="6" name="Immagine 5" descr="\documentclass{article}&#10;\usepackage{amsmath}&#10;\pagestyle{empty}&#10;\begin{document}&#10;&#10;$ y_k = C x_k + D u_k + e_k $&#10;&#10;&#10;\end{document}" title="IguanaTex Picture Display">
            <a:extLst>
              <a:ext uri="{FF2B5EF4-FFF2-40B4-BE49-F238E27FC236}">
                <a16:creationId xmlns:a16="http://schemas.microsoft.com/office/drawing/2014/main" id="{8FAE4D31-09CA-CF1A-ED15-31EF474B5E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95" y="2176205"/>
            <a:ext cx="2369829" cy="230400"/>
          </a:xfrm>
          <a:prstGeom prst="rect">
            <a:avLst/>
          </a:prstGeom>
        </p:spPr>
      </p:pic>
      <p:pic>
        <p:nvPicPr>
          <p:cNvPr id="9" name="Immagine 8" descr="\documentclass{article}&#10;\usepackage{amsmath}&#10;\pagestyle{empty}&#10;\begin{document}&#10;&#10;&#10;$ \Rightarrow $&#10;&#10;\end{document}" title="IguanaTex Picture Display">
            <a:extLst>
              <a:ext uri="{FF2B5EF4-FFF2-40B4-BE49-F238E27FC236}">
                <a16:creationId xmlns:a16="http://schemas.microsoft.com/office/drawing/2014/main" id="{62E13C04-5535-6C37-AF78-2E843BBA30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48" y="2223169"/>
            <a:ext cx="224914" cy="138971"/>
          </a:xfrm>
          <a:prstGeom prst="rect">
            <a:avLst/>
          </a:prstGeom>
        </p:spPr>
      </p:pic>
      <p:pic>
        <p:nvPicPr>
          <p:cNvPr id="15" name="Immagine 14" descr="\documentclass{article}&#10;\usepackage{amsmath}&#10;\pagestyle{empty}&#10;\begin{document}&#10;&#10;$ \left[\, \hat{C} \;\; \hat{D} \, \right] = y_{p:N-1} \begin{bmatrix}&#10;\hat{x}_{p:N-1} \\&#10;u_{p:N-1}&#10;\end{bmatrix}^\dagger&#10;$&#10;&#10;\end{document}" title="IguanaTex Picture Display">
            <a:extLst>
              <a:ext uri="{FF2B5EF4-FFF2-40B4-BE49-F238E27FC236}">
                <a16:creationId xmlns:a16="http://schemas.microsoft.com/office/drawing/2014/main" id="{1C11C3E5-86B6-E4EC-3341-BF5CF3BC3F8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70" y="1957233"/>
            <a:ext cx="3042743" cy="668343"/>
          </a:xfrm>
          <a:prstGeom prst="rect">
            <a:avLst/>
          </a:prstGeom>
        </p:spPr>
      </p:pic>
      <p:pic>
        <p:nvPicPr>
          <p:cNvPr id="19" name="Immagine 18" descr="\documentclass{article}&#10;\usepackage{amsmath}&#10;\pagestyle{empty}&#10;\begin{document}&#10;&#10;$&#10;\hat{e}_{p:N-1} = y_{p:N-1} - \hat{C}\hat{x}_{p:N-1} - \hat{D}u_{p:N-1}&#10;$&#10;&#10;\end{document}" title="IguanaTex Picture Display">
            <a:extLst>
              <a:ext uri="{FF2B5EF4-FFF2-40B4-BE49-F238E27FC236}">
                <a16:creationId xmlns:a16="http://schemas.microsoft.com/office/drawing/2014/main" id="{677C0A82-D809-8E5E-A847-F0F773163D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519" y="3299649"/>
            <a:ext cx="4312686" cy="311771"/>
          </a:xfrm>
          <a:prstGeom prst="rect">
            <a:avLst/>
          </a:prstGeom>
        </p:spPr>
      </p:pic>
      <p:pic>
        <p:nvPicPr>
          <p:cNvPr id="21" name="Immagine 20" descr="\documentclass{article}&#10;\usepackage{amsmath}&#10;\pagestyle{empty}&#10;\begin{document}&#10;&#10;$ x_{k+1} = A x_k + B u_k + K e_k $&#10;&#10;&#10;\end{document}" title="IguanaTex Picture Display">
            <a:extLst>
              <a:ext uri="{FF2B5EF4-FFF2-40B4-BE49-F238E27FC236}">
                <a16:creationId xmlns:a16="http://schemas.microsoft.com/office/drawing/2014/main" id="{21B9C9C8-F00C-2119-729F-7578A48BBB2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195" y="4382933"/>
            <a:ext cx="2858057" cy="239543"/>
          </a:xfrm>
          <a:prstGeom prst="rect">
            <a:avLst/>
          </a:prstGeom>
        </p:spPr>
      </p:pic>
      <p:pic>
        <p:nvPicPr>
          <p:cNvPr id="22" name="Immagine 21" descr="\documentclass{article}&#10;\usepackage{amsmath}&#10;\pagestyle{empty}&#10;\begin{document}&#10;&#10;&#10;$ \Rightarrow $&#10;&#10;\end{document}" title="IguanaTex Picture Display">
            <a:extLst>
              <a:ext uri="{FF2B5EF4-FFF2-40B4-BE49-F238E27FC236}">
                <a16:creationId xmlns:a16="http://schemas.microsoft.com/office/drawing/2014/main" id="{20F22B3C-A834-12F2-1D06-B41772BAA71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948" y="4387070"/>
            <a:ext cx="224914" cy="138971"/>
          </a:xfrm>
          <a:prstGeom prst="rect">
            <a:avLst/>
          </a:prstGeom>
        </p:spPr>
      </p:pic>
      <p:pic>
        <p:nvPicPr>
          <p:cNvPr id="26" name="Immagine 25" descr="\documentclass{article}&#10;\usepackage{amsmath}&#10;\pagestyle{empty}&#10;\begin{document}&#10;&#10;$ \left[\, \hat{A} \;\; \hat{B} \;\; \hat{K} \, \right] = \hat{x}_{p+1:N} \begin{bmatrix}&#10;\hat{x}_{p:N-1} \\&#10;u_{p:N-1}       \\&#10;\hat{e}_{p:N-1}&#10;\end{bmatrix}^\dagger&#10;$&#10;&#10;\end{document}" title="IguanaTex Picture Display">
            <a:extLst>
              <a:ext uri="{FF2B5EF4-FFF2-40B4-BE49-F238E27FC236}">
                <a16:creationId xmlns:a16="http://schemas.microsoft.com/office/drawing/2014/main" id="{B5999D3A-0FC2-9AC8-E03F-69DEC521E702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670" y="3896533"/>
            <a:ext cx="3483429" cy="972800"/>
          </a:xfrm>
          <a:prstGeom prst="rect">
            <a:avLst/>
          </a:prstGeom>
        </p:spPr>
      </p:pic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11CF1C7-233E-4E52-4A88-7467FC7F9E14}"/>
              </a:ext>
            </a:extLst>
          </p:cNvPr>
          <p:cNvCxnSpPr/>
          <p:nvPr/>
        </p:nvCxnSpPr>
        <p:spPr>
          <a:xfrm>
            <a:off x="1288026" y="5161935"/>
            <a:ext cx="91931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Elemento grafico 13" descr="Punto esclamativo con riempimento a tinta unita">
            <a:extLst>
              <a:ext uri="{FF2B5EF4-FFF2-40B4-BE49-F238E27FC236}">
                <a16:creationId xmlns:a16="http://schemas.microsoft.com/office/drawing/2014/main" id="{C6710816-E1AD-00FB-3EEF-8C81BB7E1D0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057333" y="5384302"/>
            <a:ext cx="634181" cy="634181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begin{document}&#10;&#10;$\{ p, \, f, \, n\}$&#10;&#10;&#10;\end{document}" title="IguanaTex Picture Display">
            <a:extLst>
              <a:ext uri="{FF2B5EF4-FFF2-40B4-BE49-F238E27FC236}">
                <a16:creationId xmlns:a16="http://schemas.microsoft.com/office/drawing/2014/main" id="{6A01D3F9-3E42-7B22-E3FB-5EB2A0A81B9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263" y="5574765"/>
            <a:ext cx="943543" cy="253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15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2E7A24-1FBB-8E77-C332-EF96F06E1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2270F90-2AAD-84B4-5BD0-036F8340E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24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DB01081-56F9-4256-885A-439FDA928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71F24527-F01D-89D1-EC50-6AA9813FF9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563D949C-019C-4DAF-03A9-377E858E57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rgbClr val="102B51"/>
                    </a:solidFill>
                  </a:rPr>
                  <a:t>T2.1: </a:t>
                </a:r>
                <a:r>
                  <a:rPr lang="en-US" dirty="0" err="1">
                    <a:solidFill>
                      <a:srgbClr val="102B51"/>
                    </a:solidFill>
                  </a:rPr>
                  <a:t>H</a:t>
                </a:r>
                <a14:m>
                  <m:oMath xmlns:m="http://schemas.openxmlformats.org/officeDocument/2006/math">
                    <m:r>
                      <a:rPr lang="it-IT" dirty="0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en-US" dirty="0">
                    <a:solidFill>
                      <a:srgbClr val="102B51"/>
                    </a:solidFill>
                  </a:rPr>
                  <a:t> Model Matching</a:t>
                </a:r>
              </a:p>
            </p:txBody>
          </p:sp>
        </mc:Choice>
        <mc:Fallback xmlns="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563D949C-019C-4DAF-03A9-377E858E57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  <a:blipFill>
                <a:blip r:embed="rId11"/>
                <a:stretch>
                  <a:fillRect l="-2893" t="-13768" b="-268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\documentclass{article}&#10;\usepackage{amsmath}&#10;\pagestyle{empty}&#10;\begin{document}&#10;&#10;$ &#10;\hat{M}_{ns} = \{\hat{A}, \hat{B}, \hat{C}, \hat{D}\} &#10;$&#10;&#10;&#10;\end{document}" title="IguanaTex Picture Display">
            <a:extLst>
              <a:ext uri="{FF2B5EF4-FFF2-40B4-BE49-F238E27FC236}">
                <a16:creationId xmlns:a16="http://schemas.microsoft.com/office/drawing/2014/main" id="{F4569765-FFD7-7B55-CA05-1933B2B792E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81" y="1634161"/>
            <a:ext cx="2188800" cy="302629"/>
          </a:xfrm>
          <a:prstGeom prst="rect">
            <a:avLst/>
          </a:prstGeom>
        </p:spPr>
      </p:pic>
      <p:pic>
        <p:nvPicPr>
          <p:cNvPr id="12" name="Immagine 11" descr="\documentclass{article}&#10;\usepackage{amsmath}&#10;\pagestyle{empty}&#10;\begin{document}&#10;&#10;$ &#10;M(\Theta) = \{A(\Theta), B(\Theta), C(\Theta), D(\Theta)\} &#10;$&#10;&#10;&#10;\end{document}" title="IguanaTex Picture Display">
            <a:extLst>
              <a:ext uri="{FF2B5EF4-FFF2-40B4-BE49-F238E27FC236}">
                <a16:creationId xmlns:a16="http://schemas.microsoft.com/office/drawing/2014/main" id="{7B5FBE2C-DDD0-CCB0-5234-7955D7E4CF5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829" y="1658846"/>
            <a:ext cx="3951542" cy="253257"/>
          </a:xfrm>
          <a:prstGeom prst="rect">
            <a:avLst/>
          </a:prstGeom>
        </p:spPr>
      </p:pic>
      <p:pic>
        <p:nvPicPr>
          <p:cNvPr id="15" name="Immagine 14" descr="\documentclass{article}&#10;\usepackage{amsmath}&#10;\pagestyle{empty}&#10;\begin{document}&#10;&#10;$ \hat{\Theta} = \min_{\Theta} \left\| \hat{G}_{ns}(s) - G(s, \Theta) \right\|_{\infty} $&#10;&#10;&#10;\end{document}" title="IguanaTex Picture Display">
            <a:extLst>
              <a:ext uri="{FF2B5EF4-FFF2-40B4-BE49-F238E27FC236}">
                <a16:creationId xmlns:a16="http://schemas.microsoft.com/office/drawing/2014/main" id="{264E9164-31B8-431C-EA8A-06032992B1A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71" y="3124600"/>
            <a:ext cx="3502629" cy="475429"/>
          </a:xfrm>
          <a:prstGeom prst="rect">
            <a:avLst/>
          </a:prstGeom>
        </p:spPr>
      </p:pic>
      <p:pic>
        <p:nvPicPr>
          <p:cNvPr id="21" name="Immagine 20" descr="\documentclass{article}&#10;\usepackage{amsmath}&#10;\pagestyle{empty}&#10;\begin{document}&#10;&#10;$ \hat{\Theta} = \min_{\Theta} \left\| GW(s)(\hat{G}_{ns}(s) - G(s, \Theta)) \right\|_{\infty} $&#10;&#10;&#10;\end{document}" title="IguanaTex Picture Display">
            <a:extLst>
              <a:ext uri="{FF2B5EF4-FFF2-40B4-BE49-F238E27FC236}">
                <a16:creationId xmlns:a16="http://schemas.microsoft.com/office/drawing/2014/main" id="{31FEC657-B610-0174-955F-F198616C37A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87" y="5118319"/>
            <a:ext cx="4487314" cy="475429"/>
          </a:xfrm>
          <a:prstGeom prst="rect">
            <a:avLst/>
          </a:prstGeom>
        </p:spPr>
      </p:pic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803887BA-83E7-C16E-EC8C-92422620FFFF}"/>
              </a:ext>
            </a:extLst>
          </p:cNvPr>
          <p:cNvCxnSpPr/>
          <p:nvPr/>
        </p:nvCxnSpPr>
        <p:spPr>
          <a:xfrm flipV="1">
            <a:off x="8020541" y="3170166"/>
            <a:ext cx="540775" cy="452284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a gomito 27">
            <a:extLst>
              <a:ext uri="{FF2B5EF4-FFF2-40B4-BE49-F238E27FC236}">
                <a16:creationId xmlns:a16="http://schemas.microsoft.com/office/drawing/2014/main" id="{338FA720-23F6-8834-9374-70A8D83081BA}"/>
              </a:ext>
            </a:extLst>
          </p:cNvPr>
          <p:cNvCxnSpPr>
            <a:cxnSpLocks/>
          </p:cNvCxnSpPr>
          <p:nvPr/>
        </p:nvCxnSpPr>
        <p:spPr>
          <a:xfrm>
            <a:off x="8020541" y="3622450"/>
            <a:ext cx="540775" cy="450120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ttangolo 29">
            <a:extLst>
              <a:ext uri="{FF2B5EF4-FFF2-40B4-BE49-F238E27FC236}">
                <a16:creationId xmlns:a16="http://schemas.microsoft.com/office/drawing/2014/main" id="{88E760F5-BDA2-6865-1402-6150E6E4E597}"/>
              </a:ext>
            </a:extLst>
          </p:cNvPr>
          <p:cNvSpPr/>
          <p:nvPr/>
        </p:nvSpPr>
        <p:spPr>
          <a:xfrm>
            <a:off x="8561316" y="2851374"/>
            <a:ext cx="990108" cy="602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Rettangolo 30">
            <a:extLst>
              <a:ext uri="{FF2B5EF4-FFF2-40B4-BE49-F238E27FC236}">
                <a16:creationId xmlns:a16="http://schemas.microsoft.com/office/drawing/2014/main" id="{46BC8FFA-A7C5-2461-4E44-7C2B93BDEEFB}"/>
              </a:ext>
            </a:extLst>
          </p:cNvPr>
          <p:cNvSpPr/>
          <p:nvPr/>
        </p:nvSpPr>
        <p:spPr>
          <a:xfrm>
            <a:off x="8561316" y="3771279"/>
            <a:ext cx="990108" cy="602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E0C3CFBE-F226-38CC-B32F-A2F0A93DA3D5}"/>
              </a:ext>
            </a:extLst>
          </p:cNvPr>
          <p:cNvSpPr/>
          <p:nvPr/>
        </p:nvSpPr>
        <p:spPr>
          <a:xfrm>
            <a:off x="10245336" y="3321159"/>
            <a:ext cx="990108" cy="602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2FDD6EA1-654D-5458-AB19-9915D4FFDBB5}"/>
              </a:ext>
            </a:extLst>
          </p:cNvPr>
          <p:cNvSpPr/>
          <p:nvPr/>
        </p:nvSpPr>
        <p:spPr>
          <a:xfrm>
            <a:off x="9814560" y="3548035"/>
            <a:ext cx="167640" cy="14882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5" name="Connettore a gomito 34">
            <a:extLst>
              <a:ext uri="{FF2B5EF4-FFF2-40B4-BE49-F238E27FC236}">
                <a16:creationId xmlns:a16="http://schemas.microsoft.com/office/drawing/2014/main" id="{521B42E5-C991-7F6A-C31D-43870ACCFF5D}"/>
              </a:ext>
            </a:extLst>
          </p:cNvPr>
          <p:cNvCxnSpPr>
            <a:stCxn id="30" idx="3"/>
            <a:endCxn id="33" idx="0"/>
          </p:cNvCxnSpPr>
          <p:nvPr/>
        </p:nvCxnSpPr>
        <p:spPr>
          <a:xfrm>
            <a:off x="9551424" y="3152665"/>
            <a:ext cx="346956" cy="3953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a gomito 36">
            <a:extLst>
              <a:ext uri="{FF2B5EF4-FFF2-40B4-BE49-F238E27FC236}">
                <a16:creationId xmlns:a16="http://schemas.microsoft.com/office/drawing/2014/main" id="{AD5C4AD3-F0A9-2BBD-822C-3D90F26429E6}"/>
              </a:ext>
            </a:extLst>
          </p:cNvPr>
          <p:cNvCxnSpPr>
            <a:stCxn id="31" idx="3"/>
            <a:endCxn id="33" idx="4"/>
          </p:cNvCxnSpPr>
          <p:nvPr/>
        </p:nvCxnSpPr>
        <p:spPr>
          <a:xfrm flipV="1">
            <a:off x="9551424" y="3696864"/>
            <a:ext cx="346956" cy="37570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D34D9D95-59D6-F90D-EF52-C3D7262A5466}"/>
              </a:ext>
            </a:extLst>
          </p:cNvPr>
          <p:cNvCxnSpPr>
            <a:stCxn id="33" idx="6"/>
            <a:endCxn id="32" idx="1"/>
          </p:cNvCxnSpPr>
          <p:nvPr/>
        </p:nvCxnSpPr>
        <p:spPr>
          <a:xfrm>
            <a:off x="9982200" y="3622450"/>
            <a:ext cx="2631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2C16D536-E0A8-5E0F-DE37-A7DBCF542C7D}"/>
              </a:ext>
            </a:extLst>
          </p:cNvPr>
          <p:cNvCxnSpPr>
            <a:stCxn id="32" idx="3"/>
          </p:cNvCxnSpPr>
          <p:nvPr/>
        </p:nvCxnSpPr>
        <p:spPr>
          <a:xfrm flipV="1">
            <a:off x="11235444" y="3622449"/>
            <a:ext cx="373380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Immagine 43" descr="\documentclass{article}&#10;\usepackage{amsmath}&#10;\pagestyle{empty}&#10;\begin{document}&#10;&#10;$ \hat{G}_{ns}(s)$&#10;&#10;&#10;\end{document}" title="IguanaTex Picture Display">
            <a:extLst>
              <a:ext uri="{FF2B5EF4-FFF2-40B4-BE49-F238E27FC236}">
                <a16:creationId xmlns:a16="http://schemas.microsoft.com/office/drawing/2014/main" id="{B46734B5-77FC-CEE5-C807-3D63362B606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713" y="2997766"/>
            <a:ext cx="711314" cy="302629"/>
          </a:xfrm>
          <a:prstGeom prst="rect">
            <a:avLst/>
          </a:prstGeom>
        </p:spPr>
      </p:pic>
      <p:pic>
        <p:nvPicPr>
          <p:cNvPr id="47" name="Immagine 46" descr="\documentclass{article}&#10;\usepackage{amsmath}&#10;\pagestyle{empty}&#10;\begin{document}&#10;&#10;$ G(s, \Theta)$&#10;&#10;&#10;\end{document}" title="IguanaTex Picture Display">
            <a:extLst>
              <a:ext uri="{FF2B5EF4-FFF2-40B4-BE49-F238E27FC236}">
                <a16:creationId xmlns:a16="http://schemas.microsoft.com/office/drawing/2014/main" id="{F0A7753A-8C87-945D-E0C8-CE737511F46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3227" y="3945941"/>
            <a:ext cx="786285" cy="253257"/>
          </a:xfrm>
          <a:prstGeom prst="rect">
            <a:avLst/>
          </a:prstGeom>
        </p:spPr>
      </p:pic>
      <p:pic>
        <p:nvPicPr>
          <p:cNvPr id="50" name="Immagine 49" descr="\documentclass{article}&#10;\usepackage{amsmath}&#10;\pagestyle{empty}&#10;\begin{document}&#10;&#10;$ GW(s)$&#10;&#10;&#10;\end{document}" title="IguanaTex Picture Display">
            <a:extLst>
              <a:ext uri="{FF2B5EF4-FFF2-40B4-BE49-F238E27FC236}">
                <a16:creationId xmlns:a16="http://schemas.microsoft.com/office/drawing/2014/main" id="{2EFF3E44-0DB2-DF05-9151-0604555CDD56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619" y="3495820"/>
            <a:ext cx="751542" cy="253257"/>
          </a:xfrm>
          <a:prstGeom prst="rect">
            <a:avLst/>
          </a:prstGeom>
        </p:spPr>
      </p:pic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210EE6A6-677D-1B34-F825-C1C5C245B410}"/>
              </a:ext>
            </a:extLst>
          </p:cNvPr>
          <p:cNvSpPr txBox="1"/>
          <p:nvPr/>
        </p:nvSpPr>
        <p:spPr>
          <a:xfrm>
            <a:off x="9871956" y="3293512"/>
            <a:ext cx="353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+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06AC1A12-7C2C-C739-95C1-3463FE23C873}"/>
              </a:ext>
            </a:extLst>
          </p:cNvPr>
          <p:cNvSpPr txBox="1"/>
          <p:nvPr/>
        </p:nvSpPr>
        <p:spPr>
          <a:xfrm>
            <a:off x="9617727" y="3575127"/>
            <a:ext cx="2962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-</a:t>
            </a:r>
          </a:p>
        </p:txBody>
      </p:sp>
      <p:sp>
        <p:nvSpPr>
          <p:cNvPr id="54" name="CasellaDiTesto 53">
            <a:extLst>
              <a:ext uri="{FF2B5EF4-FFF2-40B4-BE49-F238E27FC236}">
                <a16:creationId xmlns:a16="http://schemas.microsoft.com/office/drawing/2014/main" id="{1ECFF18F-EFE9-7EF8-94F8-A602A56AEE74}"/>
              </a:ext>
            </a:extLst>
          </p:cNvPr>
          <p:cNvSpPr txBox="1"/>
          <p:nvPr/>
        </p:nvSpPr>
        <p:spPr>
          <a:xfrm>
            <a:off x="1632155" y="1125545"/>
            <a:ext cx="3502629" cy="37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>
                <a:latin typeface="IBM Plex Sans" panose="020B0503050203000203" pitchFamily="34" charset="0"/>
              </a:rPr>
              <a:t>from PBSID:</a:t>
            </a:r>
          </a:p>
        </p:txBody>
      </p:sp>
      <p:sp>
        <p:nvSpPr>
          <p:cNvPr id="55" name="CasellaDiTesto 54">
            <a:extLst>
              <a:ext uri="{FF2B5EF4-FFF2-40B4-BE49-F238E27FC236}">
                <a16:creationId xmlns:a16="http://schemas.microsoft.com/office/drawing/2014/main" id="{5F1CCB79-CA4B-90FC-A762-CA6CA9539A69}"/>
              </a:ext>
            </a:extLst>
          </p:cNvPr>
          <p:cNvSpPr txBox="1"/>
          <p:nvPr/>
        </p:nvSpPr>
        <p:spPr>
          <a:xfrm>
            <a:off x="6810001" y="1088527"/>
            <a:ext cx="3502629" cy="37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u="sng" dirty="0">
                <a:latin typeface="IBM Plex Sans" panose="020B0503050203000203" pitchFamily="34" charset="0"/>
              </a:rPr>
              <a:t>Model Class:</a:t>
            </a:r>
          </a:p>
        </p:txBody>
      </p: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2845FD74-E3E9-586A-93A2-CD82D798F314}"/>
              </a:ext>
            </a:extLst>
          </p:cNvPr>
          <p:cNvSpPr txBox="1"/>
          <p:nvPr/>
        </p:nvSpPr>
        <p:spPr>
          <a:xfrm>
            <a:off x="842056" y="2340955"/>
            <a:ext cx="677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To </a:t>
            </a:r>
            <a:r>
              <a:rPr lang="it-IT" dirty="0" err="1">
                <a:latin typeface="IBM Plex Sans" panose="020B0503050203000203" pitchFamily="34" charset="0"/>
              </a:rPr>
              <a:t>retrieve</a:t>
            </a:r>
            <a:r>
              <a:rPr lang="it-IT" dirty="0">
                <a:latin typeface="IBM Plex Sans" panose="020B0503050203000203" pitchFamily="34" charset="0"/>
              </a:rPr>
              <a:t> the </a:t>
            </a:r>
            <a:r>
              <a:rPr lang="it-IT" dirty="0" err="1">
                <a:latin typeface="IBM Plex Sans" panose="020B0503050203000203" pitchFamily="34" charset="0"/>
              </a:rPr>
              <a:t>physical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parameters</a:t>
            </a:r>
            <a:r>
              <a:rPr lang="it-IT" dirty="0">
                <a:latin typeface="IBM Plex Sans" panose="020B0503050203000203" pitchFamily="34" charset="0"/>
              </a:rPr>
              <a:t> (</a:t>
            </a:r>
            <a:r>
              <a:rPr lang="it-IT" dirty="0" err="1">
                <a:latin typeface="IBM Plex Sans" panose="020B0503050203000203" pitchFamily="34" charset="0"/>
              </a:rPr>
              <a:t>using</a:t>
            </a:r>
            <a:r>
              <a:rPr lang="it-IT" dirty="0">
                <a:latin typeface="IBM Plex Sans" panose="020B0503050203000203" pitchFamily="34" charset="0"/>
              </a:rPr>
              <a:t> transfer </a:t>
            </a:r>
            <a:r>
              <a:rPr lang="it-IT" dirty="0" err="1">
                <a:latin typeface="IBM Plex Sans" panose="020B0503050203000203" pitchFamily="34" charset="0"/>
              </a:rPr>
              <a:t>functions</a:t>
            </a:r>
            <a:r>
              <a:rPr lang="it-IT" dirty="0">
                <a:latin typeface="IBM Plex Sans" panose="020B0503050203000203" pitchFamily="34" charset="0"/>
              </a:rPr>
              <a:t>):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B4F7BCF4-6624-E085-A237-F0B80169D6F9}"/>
              </a:ext>
            </a:extLst>
          </p:cNvPr>
          <p:cNvSpPr txBox="1"/>
          <p:nvPr/>
        </p:nvSpPr>
        <p:spPr>
          <a:xfrm>
            <a:off x="842056" y="3897509"/>
            <a:ext cx="6935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To focus the matching in the frequency range </a:t>
            </a:r>
            <a:r>
              <a:rPr lang="it-IT" dirty="0" err="1">
                <a:latin typeface="IBM Plex Sans" panose="020B0503050203000203" pitchFamily="34" charset="0"/>
              </a:rPr>
              <a:t>where</a:t>
            </a:r>
            <a:r>
              <a:rPr lang="it-IT" dirty="0">
                <a:latin typeface="IBM Plex Sans" panose="020B0503050203000203" pitchFamily="34" charset="0"/>
              </a:rPr>
              <a:t> the </a:t>
            </a:r>
            <a:r>
              <a:rPr lang="it-IT" dirty="0" err="1">
                <a:latin typeface="IBM Plex Sans" panose="020B0503050203000203" pitchFamily="34" charset="0"/>
              </a:rPr>
              <a:t>unstructured</a:t>
            </a:r>
            <a:r>
              <a:rPr lang="it-IT" dirty="0">
                <a:latin typeface="IBM Plex Sans" panose="020B0503050203000203" pitchFamily="34" charset="0"/>
              </a:rPr>
              <a:t> model best </a:t>
            </a:r>
            <a:r>
              <a:rPr lang="it-IT" dirty="0" err="1">
                <a:latin typeface="IBM Plex Sans" panose="020B0503050203000203" pitchFamily="34" charset="0"/>
              </a:rPr>
              <a:t>describes</a:t>
            </a:r>
            <a:r>
              <a:rPr lang="it-IT" dirty="0">
                <a:latin typeface="IBM Plex Sans" panose="020B0503050203000203" pitchFamily="34" charset="0"/>
              </a:rPr>
              <a:t> the </a:t>
            </a:r>
            <a:r>
              <a:rPr lang="it-IT" dirty="0" err="1">
                <a:latin typeface="IBM Plex Sans" panose="020B0503050203000203" pitchFamily="34" charset="0"/>
              </a:rPr>
              <a:t>real</a:t>
            </a:r>
            <a:r>
              <a:rPr lang="it-IT" dirty="0">
                <a:latin typeface="IBM Plex Sans" panose="020B0503050203000203" pitchFamily="34" charset="0"/>
              </a:rPr>
              <a:t> system, </a:t>
            </a:r>
            <a:r>
              <a:rPr lang="it-IT" dirty="0" err="1">
                <a:latin typeface="IBM Plex Sans" panose="020B0503050203000203" pitchFamily="34" charset="0"/>
              </a:rPr>
              <a:t>we</a:t>
            </a:r>
            <a:r>
              <a:rPr lang="it-IT" dirty="0">
                <a:latin typeface="IBM Plex Sans" panose="020B0503050203000203" pitchFamily="34" charset="0"/>
              </a:rPr>
              <a:t> include a pass-band filter:</a:t>
            </a:r>
          </a:p>
        </p:txBody>
      </p:sp>
    </p:spTree>
    <p:extLst>
      <p:ext uri="{BB962C8B-B14F-4D97-AF65-F5344CB8AC3E}">
        <p14:creationId xmlns:p14="http://schemas.microsoft.com/office/powerpoint/2010/main" val="19809587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617574-F8E5-F1F4-FBC9-80BEE253F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35F3961-1F61-AC57-D7B6-C93352F98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25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9D27C3D-1701-B215-B076-F5B858206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C5735184-5216-5AB6-9B13-20060F4C0E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8DAB999B-8219-6A1E-826B-FC94C967A8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rgbClr val="102B51"/>
                    </a:solidFill>
                  </a:rPr>
                  <a:t>T2.1: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dirty="0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dirty="0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it-IT" dirty="0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02B51"/>
                    </a:solidFill>
                  </a:rPr>
                  <a:t> Model Matching</a:t>
                </a:r>
              </a:p>
            </p:txBody>
          </p:sp>
        </mc:Choice>
        <mc:Fallback xmlns="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8DAB999B-8219-6A1E-826B-FC94C967A8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  <a:blipFill>
                <a:blip r:embed="rId7"/>
                <a:stretch>
                  <a:fillRect l="-2893" t="-13768" b="-268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E730DD3C-0E7A-17E0-0BB1-FE942242B798}"/>
                  </a:ext>
                </a:extLst>
              </p:cNvPr>
              <p:cNvSpPr txBox="1"/>
              <p:nvPr/>
            </p:nvSpPr>
            <p:spPr>
              <a:xfrm>
                <a:off x="559394" y="1264252"/>
                <a:ext cx="10794406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IBM Plex Sans" panose="020B0503050203000203" pitchFamily="34" charset="0"/>
                  </a:rPr>
                  <a:t>The </a:t>
                </a:r>
                <a:r>
                  <a:rPr lang="it-IT" dirty="0" err="1">
                    <a:latin typeface="IBM Plex Sans" panose="020B0503050203000203" pitchFamily="34" charset="0"/>
                  </a:rPr>
                  <a:t>problem</a:t>
                </a:r>
                <a:r>
                  <a:rPr lang="it-IT" dirty="0">
                    <a:latin typeface="IBM Plex Sans" panose="020B0503050203000203" pitchFamily="34" charset="0"/>
                  </a:rPr>
                  <a:t> </a:t>
                </a:r>
                <a:r>
                  <a:rPr lang="it-IT" dirty="0" err="1">
                    <a:latin typeface="IBM Plex Sans" panose="020B0503050203000203" pitchFamily="34" charset="0"/>
                  </a:rPr>
                  <a:t>is</a:t>
                </a:r>
                <a:r>
                  <a:rPr lang="it-IT" dirty="0">
                    <a:latin typeface="IBM Plex Sans" panose="020B0503050203000203" pitchFamily="34" charset="0"/>
                  </a:rPr>
                  <a:t> </a:t>
                </a:r>
                <a:r>
                  <a:rPr lang="it-IT" dirty="0" err="1">
                    <a:latin typeface="IBM Plex Sans" panose="020B0503050203000203" pitchFamily="34" charset="0"/>
                  </a:rPr>
                  <a:t>solved</a:t>
                </a:r>
                <a:r>
                  <a:rPr lang="it-IT" dirty="0">
                    <a:latin typeface="IBM Plex Sans" panose="020B0503050203000203" pitchFamily="34" charset="0"/>
                  </a:rPr>
                  <a:t> in </a:t>
                </a:r>
                <a:r>
                  <a:rPr lang="it-IT" dirty="0">
                    <a:latin typeface="Consolas" panose="020B0609020204030204" pitchFamily="49" charset="0"/>
                  </a:rPr>
                  <a:t>Matlab</a:t>
                </a:r>
                <a:r>
                  <a:rPr lang="it-IT" dirty="0">
                    <a:latin typeface="IBM Plex Sans" panose="020B0503050203000203" pitchFamily="34" charset="0"/>
                  </a:rPr>
                  <a:t> in </a:t>
                </a:r>
                <a:r>
                  <a:rPr lang="it-IT" dirty="0" err="1">
                    <a:latin typeface="IBM Plex Sans" panose="020B0503050203000203" pitchFamily="34" charset="0"/>
                  </a:rPr>
                  <a:t>two</a:t>
                </a:r>
                <a:r>
                  <a:rPr lang="it-IT" dirty="0">
                    <a:latin typeface="IBM Plex Sans" panose="020B0503050203000203" pitchFamily="34" charset="0"/>
                  </a:rPr>
                  <a:t> steps </a:t>
                </a:r>
                <a:r>
                  <a:rPr lang="it-IT" baseline="30000" dirty="0">
                    <a:latin typeface="IBM Plex Sans" panose="020B0503050203000203" pitchFamily="34" charset="0"/>
                    <a:hlinkClick r:id="rId8" action="ppaction://hlinksldjump"/>
                  </a:rPr>
                  <a:t>[5]</a:t>
                </a:r>
                <a:r>
                  <a:rPr lang="it-IT" dirty="0">
                    <a:latin typeface="IBM Plex Sans" panose="020B0503050203000203" pitchFamily="34" charset="0"/>
                  </a:rPr>
                  <a:t>:</a:t>
                </a: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r>
                  <a:rPr lang="it-IT" dirty="0">
                    <a:latin typeface="IBM Plex Sans" panose="020B0503050203000203" pitchFamily="34" charset="0"/>
                  </a:rPr>
                  <a:t>	</a:t>
                </a:r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Step #1:</a:t>
                </a:r>
                <a:r>
                  <a:rPr lang="it-IT" dirty="0">
                    <a:latin typeface="IBM Plex Sans" panose="020B0503050203000203" pitchFamily="34" charset="0"/>
                  </a:rPr>
                  <a:t> </a:t>
                </a:r>
                <a:r>
                  <a:rPr lang="it-IT" dirty="0" err="1">
                    <a:latin typeface="Consolas" panose="020B0609020204030204" pitchFamily="49" charset="0"/>
                  </a:rPr>
                  <a:t>systune</a:t>
                </a:r>
                <a:r>
                  <a:rPr lang="it-IT" dirty="0">
                    <a:latin typeface="IBM Plex Sans" panose="020B0503050203000203" pitchFamily="34" charset="0"/>
                  </a:rPr>
                  <a:t> (</a:t>
                </a:r>
                <a:r>
                  <a:rPr lang="it-IT" dirty="0" err="1">
                    <a:latin typeface="IBM Plex Sans" panose="020B0503050203000203" pitchFamily="34" charset="0"/>
                  </a:rPr>
                  <a:t>preprocessor</a:t>
                </a:r>
                <a:r>
                  <a:rPr lang="it-IT" dirty="0">
                    <a:latin typeface="IBM Plex Sans" panose="020B0503050203000203" pitchFamily="34" charset="0"/>
                  </a:rPr>
                  <a:t>)                     </a:t>
                </a:r>
                <a:r>
                  <a:rPr lang="it-IT" dirty="0" err="1">
                    <a:latin typeface="IBM Plex Sans" panose="020B0503050203000203" pitchFamily="34" charset="0"/>
                  </a:rPr>
                  <a:t>used</a:t>
                </a:r>
                <a:r>
                  <a:rPr lang="it-IT" dirty="0">
                    <a:latin typeface="IBM Plex Sans" panose="020B0503050203000203" pitchFamily="34" charset="0"/>
                  </a:rPr>
                  <a:t> to </a:t>
                </a:r>
                <a:r>
                  <a:rPr lang="it-IT" dirty="0" err="1">
                    <a:latin typeface="IBM Plex Sans" panose="020B0503050203000203" pitchFamily="34" charset="0"/>
                  </a:rPr>
                  <a:t>provide</a:t>
                </a:r>
                <a:r>
                  <a:rPr lang="it-IT" dirty="0">
                    <a:latin typeface="IBM Plex Sans" panose="020B0503050203000203" pitchFamily="34" charset="0"/>
                  </a:rPr>
                  <a:t> a </a:t>
                </a:r>
                <a:r>
                  <a:rPr lang="it-IT" dirty="0" err="1">
                    <a:latin typeface="IBM Plex Sans" panose="020B0503050203000203" pitchFamily="34" charset="0"/>
                  </a:rPr>
                  <a:t>reliable</a:t>
                </a:r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r>
                  <a:rPr lang="it-IT" dirty="0">
                    <a:latin typeface="IBM Plex Sans" panose="020B0503050203000203" pitchFamily="34" charset="0"/>
                  </a:rPr>
                  <a:t>		- </a:t>
                </a:r>
                <a:r>
                  <a:rPr lang="it-IT" dirty="0" err="1">
                    <a:latin typeface="IBM Plex Sans" panose="020B0503050203000203" pitchFamily="34" charset="0"/>
                  </a:rPr>
                  <a:t>Allows</a:t>
                </a:r>
                <a:r>
                  <a:rPr lang="it-IT" dirty="0">
                    <a:latin typeface="IBM Plex Sans" panose="020B0503050203000203" pitchFamily="34" charset="0"/>
                  </a:rPr>
                  <a:t> the matching to be </a:t>
                </a:r>
                <a:r>
                  <a:rPr lang="it-IT" dirty="0" err="1">
                    <a:latin typeface="IBM Plex Sans" panose="020B0503050203000203" pitchFamily="34" charset="0"/>
                  </a:rPr>
                  <a:t>focused</a:t>
                </a:r>
                <a:r>
                  <a:rPr lang="it-IT" dirty="0">
                    <a:latin typeface="IBM Plex Sans" panose="020B0503050203000203" pitchFamily="34" charset="0"/>
                  </a:rPr>
                  <a:t> in a </a:t>
                </a:r>
                <a:r>
                  <a:rPr lang="it-IT" dirty="0" err="1">
                    <a:latin typeface="IBM Plex Sans" panose="020B0503050203000203" pitchFamily="34" charset="0"/>
                  </a:rPr>
                  <a:t>specific</a:t>
                </a:r>
                <a:r>
                  <a:rPr lang="it-IT" dirty="0">
                    <a:latin typeface="IBM Plex Sans" panose="020B0503050203000203" pitchFamily="34" charset="0"/>
                  </a:rPr>
                  <a:t> band</a:t>
                </a:r>
              </a:p>
              <a:p>
                <a:r>
                  <a:rPr lang="it-IT" dirty="0">
                    <a:latin typeface="IBM Plex Sans" panose="020B0503050203000203" pitchFamily="34" charset="0"/>
                  </a:rPr>
                  <a:t>		- </a:t>
                </a:r>
                <a:r>
                  <a:rPr lang="it-IT" dirty="0" err="1">
                    <a:latin typeface="IBM Plex Sans" panose="020B0503050203000203" pitchFamily="34" charset="0"/>
                  </a:rPr>
                  <a:t>Possible</a:t>
                </a:r>
                <a:r>
                  <a:rPr lang="it-IT" dirty="0">
                    <a:latin typeface="IBM Plex Sans" panose="020B0503050203000203" pitchFamily="34" charset="0"/>
                  </a:rPr>
                  <a:t> to </a:t>
                </a:r>
                <a:r>
                  <a:rPr lang="it-IT" dirty="0" err="1">
                    <a:latin typeface="IBM Plex Sans" panose="020B0503050203000203" pitchFamily="34" charset="0"/>
                  </a:rPr>
                  <a:t>remove</a:t>
                </a:r>
                <a:r>
                  <a:rPr lang="it-IT" dirty="0">
                    <a:latin typeface="IBM Plex Sans" panose="020B0503050203000203" pitchFamily="34" charset="0"/>
                  </a:rPr>
                  <a:t> the </a:t>
                </a:r>
                <a:r>
                  <a:rPr lang="it-IT" dirty="0" err="1">
                    <a:latin typeface="IBM Plex Sans" panose="020B0503050203000203" pitchFamily="34" charset="0"/>
                  </a:rPr>
                  <a:t>stability</a:t>
                </a:r>
                <a:r>
                  <a:rPr lang="it-IT" dirty="0">
                    <a:latin typeface="IBM Plex Sans" panose="020B0503050203000203" pitchFamily="34" charset="0"/>
                  </a:rPr>
                  <a:t> </a:t>
                </a:r>
                <a:r>
                  <a:rPr lang="it-IT" dirty="0" err="1">
                    <a:latin typeface="IBM Plex Sans" panose="020B0503050203000203" pitchFamily="34" charset="0"/>
                  </a:rPr>
                  <a:t>constraint</a:t>
                </a:r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r>
                  <a:rPr lang="it-IT" dirty="0">
                    <a:latin typeface="IBM Plex Sans" panose="020B0503050203000203" pitchFamily="34" charset="0"/>
                  </a:rPr>
                  <a:t>	</a:t>
                </a:r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Step #2:</a:t>
                </a:r>
                <a:r>
                  <a:rPr lang="it-IT" dirty="0">
                    <a:latin typeface="IBM Plex Sans" panose="020B0503050203000203" pitchFamily="34" charset="0"/>
                  </a:rPr>
                  <a:t> </a:t>
                </a:r>
                <a:r>
                  <a:rPr lang="it-IT" dirty="0" err="1">
                    <a:latin typeface="Consolas" panose="020B0609020204030204" pitchFamily="49" charset="0"/>
                  </a:rPr>
                  <a:t>hinfstruct</a:t>
                </a:r>
                <a:r>
                  <a:rPr lang="it-IT" dirty="0">
                    <a:latin typeface="IBM Plex Sans" panose="020B0503050203000203" pitchFamily="34" charset="0"/>
                  </a:rPr>
                  <a:t>                    </a:t>
                </a:r>
                <a:r>
                  <a:rPr lang="it-IT" dirty="0" err="1">
                    <a:latin typeface="IBM Plex Sans" panose="020B0503050203000203" pitchFamily="34" charset="0"/>
                  </a:rPr>
                  <a:t>performs</a:t>
                </a:r>
                <a:r>
                  <a:rPr lang="it-IT" dirty="0">
                    <a:latin typeface="IBM Plex Sans" panose="020B0503050203000203" pitchFamily="34" charset="0"/>
                  </a:rPr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it-IT" dirty="0">
                    <a:latin typeface="IBM Plex Sans" panose="020B0503050203000203" pitchFamily="34" charset="0"/>
                  </a:rPr>
                  <a:t> model matching </a:t>
                </a:r>
                <a:r>
                  <a:rPr lang="it-IT" dirty="0" err="1">
                    <a:latin typeface="IBM Plex Sans" panose="020B0503050203000203" pitchFamily="34" charset="0"/>
                  </a:rPr>
                  <a:t>starting</a:t>
                </a:r>
                <a:r>
                  <a:rPr lang="it-IT" dirty="0">
                    <a:latin typeface="IBM Plex Sans" panose="020B0503050203000203" pitchFamily="34" charset="0"/>
                  </a:rPr>
                  <a:t> from</a:t>
                </a: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r>
                  <a:rPr lang="it-IT" dirty="0">
                    <a:latin typeface="IBM Plex Sans" panose="020B0503050203000203" pitchFamily="34" charset="0"/>
                  </a:rPr>
                  <a:t>		- Pass-band filter to focus on the </a:t>
                </a:r>
                <a:r>
                  <a:rPr lang="it-IT" dirty="0" err="1">
                    <a:latin typeface="IBM Plex Sans" panose="020B0503050203000203" pitchFamily="34" charset="0"/>
                  </a:rPr>
                  <a:t>relevant</a:t>
                </a:r>
                <a:r>
                  <a:rPr lang="it-IT" dirty="0">
                    <a:latin typeface="IBM Plex Sans" panose="020B0503050203000203" pitchFamily="34" charset="0"/>
                  </a:rPr>
                  <a:t> frequency range</a:t>
                </a: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r>
                  <a:rPr lang="it-IT" dirty="0">
                    <a:latin typeface="IBM Plex Sans" panose="020B0503050203000203" pitchFamily="34" charset="0"/>
                  </a:rPr>
                  <a:t>		           </a:t>
                </a:r>
                <a:r>
                  <a:rPr lang="it-IT" dirty="0" err="1">
                    <a:latin typeface="IBM Plex Sans" panose="020B0503050203000203" pitchFamily="34" charset="0"/>
                  </a:rPr>
                  <a:t>parameters</a:t>
                </a:r>
                <a:r>
                  <a:rPr lang="it-IT" dirty="0">
                    <a:latin typeface="IBM Plex Sans" panose="020B0503050203000203" pitchFamily="34" charset="0"/>
                  </a:rPr>
                  <a:t> to </a:t>
                </a:r>
                <a:r>
                  <a:rPr lang="it-IT" dirty="0" err="1">
                    <a:latin typeface="IBM Plex Sans" panose="020B0503050203000203" pitchFamily="34" charset="0"/>
                  </a:rPr>
                  <a:t>tune</a:t>
                </a:r>
                <a:r>
                  <a:rPr lang="it-IT" dirty="0">
                    <a:latin typeface="IBM Plex Sans" panose="020B0503050203000203" pitchFamily="34" charset="0"/>
                  </a:rPr>
                  <a:t>: </a:t>
                </a:r>
              </a:p>
            </p:txBody>
          </p:sp>
        </mc:Choice>
        <mc:Fallback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E730DD3C-0E7A-17E0-0BB1-FE942242B7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4" y="1264252"/>
                <a:ext cx="10794406" cy="4247317"/>
              </a:xfrm>
              <a:prstGeom prst="rect">
                <a:avLst/>
              </a:prstGeom>
              <a:blipFill>
                <a:blip r:embed="rId9"/>
                <a:stretch>
                  <a:fillRect l="-508" t="-717" b="-12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Connettore 2 3">
            <a:extLst>
              <a:ext uri="{FF2B5EF4-FFF2-40B4-BE49-F238E27FC236}">
                <a16:creationId xmlns:a16="http://schemas.microsoft.com/office/drawing/2014/main" id="{FDD1FB2D-BAEB-808E-79F1-38688F790C0A}"/>
              </a:ext>
            </a:extLst>
          </p:cNvPr>
          <p:cNvCxnSpPr/>
          <p:nvPr/>
        </p:nvCxnSpPr>
        <p:spPr>
          <a:xfrm>
            <a:off x="5191432" y="1986116"/>
            <a:ext cx="5997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C38468A6-B36F-5EAA-60FC-A072A88A8F12}"/>
              </a:ext>
            </a:extLst>
          </p:cNvPr>
          <p:cNvCxnSpPr/>
          <p:nvPr/>
        </p:nvCxnSpPr>
        <p:spPr>
          <a:xfrm>
            <a:off x="4027024" y="3397042"/>
            <a:ext cx="5997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Elemento grafico 7" descr="Punto esclamativo con riempimento a tinta unita">
            <a:extLst>
              <a:ext uri="{FF2B5EF4-FFF2-40B4-BE49-F238E27FC236}">
                <a16:creationId xmlns:a16="http://schemas.microsoft.com/office/drawing/2014/main" id="{DEC9C06C-A367-12C2-115D-9165E17DC59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04816" y="5016095"/>
            <a:ext cx="634181" cy="634181"/>
          </a:xfrm>
          <a:prstGeom prst="rect">
            <a:avLst/>
          </a:prstGeom>
        </p:spPr>
      </p:pic>
      <p:pic>
        <p:nvPicPr>
          <p:cNvPr id="14" name="Immagine 13" descr="\documentclass{article}&#10;\usepackage{amsmath}&#10;\pagestyle{empty}&#10;\begin{document}&#10;&#10;$\{ \omega_1, \, \omega_2, \, N\}$&#10;&#10;&#10;\end{document}" title="IguanaTex Picture Display">
            <a:extLst>
              <a:ext uri="{FF2B5EF4-FFF2-40B4-BE49-F238E27FC236}">
                <a16:creationId xmlns:a16="http://schemas.microsoft.com/office/drawing/2014/main" id="{C957026E-BF02-B72C-F1F2-D194A66BCB2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316" y="5157851"/>
            <a:ext cx="1300115" cy="253257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begin{document}&#10;&#10;$ \Theta_{guess} $&#10;&#10;&#10;\end{document}" title="IguanaTex Picture Display">
            <a:extLst>
              <a:ext uri="{FF2B5EF4-FFF2-40B4-BE49-F238E27FC236}">
                <a16:creationId xmlns:a16="http://schemas.microsoft.com/office/drawing/2014/main" id="{48D08FD2-4349-3D01-B496-BCB386BC11B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319" y="1902469"/>
            <a:ext cx="613851" cy="226286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begin{document}&#10;&#10;$ \Theta_{guess} $&#10;&#10;&#10;\end{document}" title="IguanaTex Picture Display">
            <a:extLst>
              <a:ext uri="{FF2B5EF4-FFF2-40B4-BE49-F238E27FC236}">
                <a16:creationId xmlns:a16="http://schemas.microsoft.com/office/drawing/2014/main" id="{A4931527-77CA-473A-4216-CA9D112EB8D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965" y="3283899"/>
            <a:ext cx="613851" cy="226286"/>
          </a:xfrm>
          <a:prstGeom prst="rect">
            <a:avLst/>
          </a:prstGeom>
        </p:spPr>
      </p:pic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6233A481-C51C-865E-E3E9-AB4B5E942689}"/>
              </a:ext>
            </a:extLst>
          </p:cNvPr>
          <p:cNvCxnSpPr/>
          <p:nvPr/>
        </p:nvCxnSpPr>
        <p:spPr>
          <a:xfrm>
            <a:off x="1130710" y="4591665"/>
            <a:ext cx="979292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8402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5386E-2BFB-D479-D613-1B90EAADE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9001D8E-EDB3-0B5F-1F90-FC1A9C6D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26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05F32D57-99F1-E344-6508-6CD00A1A6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092B4D7A-3BD8-0105-B12F-FF7CD611D6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D4C16CAB-3132-0554-C166-6A8D2AC2E211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T2.2: Algorithm Validation (SMD system)</a:t>
            </a:r>
          </a:p>
        </p:txBody>
      </p:sp>
      <p:pic>
        <p:nvPicPr>
          <p:cNvPr id="4" name="Immagine 3" descr="Immagine che contiene diagramma, linea, Carattere, Disegno tecnico&#10;&#10;Il contenuto generato dall'IA potrebbe non essere corretto.">
            <a:extLst>
              <a:ext uri="{FF2B5EF4-FFF2-40B4-BE49-F238E27FC236}">
                <a16:creationId xmlns:a16="http://schemas.microsoft.com/office/drawing/2014/main" id="{89172B25-1B71-D6AC-180F-532DCDA037A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1" y="2072640"/>
            <a:ext cx="4296123" cy="1432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C9B17DA-773D-4598-D2AE-37A9CA1B33E5}"/>
                  </a:ext>
                </a:extLst>
              </p:cNvPr>
              <p:cNvSpPr txBox="1"/>
              <p:nvPr/>
            </p:nvSpPr>
            <p:spPr>
              <a:xfrm>
                <a:off x="467360" y="1320800"/>
                <a:ext cx="1088644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IBM Plex Sans" panose="020B0503050203000203" pitchFamily="34" charset="0"/>
                  </a:rPr>
                  <a:t>Example: </a:t>
                </a:r>
                <a:r>
                  <a:rPr lang="it-IT" dirty="0" err="1">
                    <a:latin typeface="IBM Plex Sans" panose="020B0503050203000203" pitchFamily="34" charset="0"/>
                  </a:rPr>
                  <a:t>series</a:t>
                </a:r>
                <a:r>
                  <a:rPr lang="it-IT" dirty="0">
                    <a:latin typeface="IBM Plex Sans" panose="020B0503050203000203" pitchFamily="34" charset="0"/>
                  </a:rPr>
                  <a:t> of </a:t>
                </a:r>
                <a:r>
                  <a:rPr lang="it-IT" dirty="0" err="1">
                    <a:latin typeface="IBM Plex Sans" panose="020B0503050203000203" pitchFamily="34" charset="0"/>
                  </a:rPr>
                  <a:t>two</a:t>
                </a:r>
                <a:r>
                  <a:rPr lang="it-IT" dirty="0">
                    <a:latin typeface="IBM Plex Sans" panose="020B0503050203000203" pitchFamily="34" charset="0"/>
                  </a:rPr>
                  <a:t> spring-mass-</a:t>
                </a:r>
                <a:r>
                  <a:rPr lang="it-IT" dirty="0" err="1">
                    <a:latin typeface="IBM Plex Sans" panose="020B0503050203000203" pitchFamily="34" charset="0"/>
                  </a:rPr>
                  <a:t>dampers</a:t>
                </a:r>
                <a:r>
                  <a:rPr lang="it-IT" dirty="0">
                    <a:latin typeface="IBM Plex Sans" panose="020B0503050203000203" pitchFamily="34" charset="0"/>
                  </a:rPr>
                  <a:t>			         State-Space:</a:t>
                </a: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dirty="0">
                  <a:latin typeface="IBM Plex Sans" panose="020B0503050203000203" pitchFamily="34" charset="0"/>
                </a:endParaRPr>
              </a:p>
              <a:p>
                <a:r>
                  <a:rPr lang="it-IT" dirty="0">
                    <a:latin typeface="IBM Plex Sans" panose="020B0503050203000203" pitchFamily="34" charset="0"/>
                  </a:rPr>
                  <a:t>Input: 	random force (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it-IT" dirty="0"/>
                  <a:t>)</a:t>
                </a:r>
              </a:p>
              <a:p>
                <a:r>
                  <a:rPr lang="it-IT" dirty="0"/>
                  <a:t>Output:	position of mass 1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it-IT" dirty="0"/>
                  <a:t>)</a:t>
                </a:r>
              </a:p>
              <a:p>
                <a:endParaRPr lang="it-IT" dirty="0"/>
              </a:p>
              <a:p>
                <a:r>
                  <a:rPr lang="it-IT" dirty="0" err="1"/>
                  <a:t>Known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: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 err="1"/>
                  <a:t>Unknown</a:t>
                </a:r>
                <a:r>
                  <a:rPr lang="it-IT" dirty="0"/>
                  <a:t> </a:t>
                </a:r>
                <a:r>
                  <a:rPr lang="it-IT" dirty="0" err="1"/>
                  <a:t>parameters</a:t>
                </a:r>
                <a:r>
                  <a:rPr lang="it-IT" dirty="0"/>
                  <a:t>:</a:t>
                </a: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C9B17DA-773D-4598-D2AE-37A9CA1B33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360" y="1320800"/>
                <a:ext cx="10886440" cy="4524315"/>
              </a:xfrm>
              <a:prstGeom prst="rect">
                <a:avLst/>
              </a:prstGeom>
              <a:blipFill>
                <a:blip r:embed="rId14"/>
                <a:stretch>
                  <a:fillRect l="-504" t="-809" b="-13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nettore a gomito 7">
            <a:extLst>
              <a:ext uri="{FF2B5EF4-FFF2-40B4-BE49-F238E27FC236}">
                <a16:creationId xmlns:a16="http://schemas.microsoft.com/office/drawing/2014/main" id="{168044C2-D8ED-1A72-0DE9-1A59C777C791}"/>
              </a:ext>
            </a:extLst>
          </p:cNvPr>
          <p:cNvCxnSpPr/>
          <p:nvPr/>
        </p:nvCxnSpPr>
        <p:spPr>
          <a:xfrm flipV="1">
            <a:off x="2065717" y="2199874"/>
            <a:ext cx="711200" cy="132080"/>
          </a:xfrm>
          <a:prstGeom prst="bentConnector3">
            <a:avLst>
              <a:gd name="adj1" fmla="val 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" name="Immagine 29" descr="\documentclass{article}&#10;\usepackage{amsmath}&#10;\pagestyle{empty}&#10;\begin{document}&#10;&#10;$ \{ \dot{s}_1,s_1 \} $&#10;&#10;&#10;&#10;\end{document}" title="IguanaTex Picture Display">
            <a:extLst>
              <a:ext uri="{FF2B5EF4-FFF2-40B4-BE49-F238E27FC236}">
                <a16:creationId xmlns:a16="http://schemas.microsoft.com/office/drawing/2014/main" id="{1A6B2D02-682A-7936-8172-A8EA5CBEC0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706" y="2969579"/>
            <a:ext cx="635611" cy="202606"/>
          </a:xfrm>
          <a:prstGeom prst="rect">
            <a:avLst/>
          </a:prstGeom>
        </p:spPr>
      </p:pic>
      <p:pic>
        <p:nvPicPr>
          <p:cNvPr id="32" name="Immagine 31" descr="\documentclass{article}&#10;\usepackage{amsmath}&#10;\pagestyle{empty}&#10;\begin{document}&#10;&#10;$ \{ \dot{s}_2,s_2 \} $&#10;&#10;&#10;&#10;\end{document}" title="IguanaTex Picture Display">
            <a:extLst>
              <a:ext uri="{FF2B5EF4-FFF2-40B4-BE49-F238E27FC236}">
                <a16:creationId xmlns:a16="http://schemas.microsoft.com/office/drawing/2014/main" id="{982DC153-C454-E7FE-35BE-11F8EA05AA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078" y="2969579"/>
            <a:ext cx="635611" cy="202606"/>
          </a:xfrm>
          <a:prstGeom prst="rect">
            <a:avLst/>
          </a:prstGeom>
        </p:spPr>
      </p:pic>
      <p:pic>
        <p:nvPicPr>
          <p:cNvPr id="28" name="Immagine 27" descr="\documentclass{article}&#10;\usepackage{amsmath}&#10;\pagestyle{empty}&#10;\begin{document}&#10;&#10;&#10;$ y = s_1 $&#10;&#10;\end{document}" title="IguanaTex Picture Display">
            <a:extLst>
              <a:ext uri="{FF2B5EF4-FFF2-40B4-BE49-F238E27FC236}">
                <a16:creationId xmlns:a16="http://schemas.microsoft.com/office/drawing/2014/main" id="{DA5777CD-0428-883B-164A-F7C490D43D5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711" y="1994004"/>
            <a:ext cx="533211" cy="130926"/>
          </a:xfrm>
          <a:prstGeom prst="rect">
            <a:avLst/>
          </a:prstGeom>
        </p:spPr>
      </p:pic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0CCC414E-09F3-EF27-25F5-58F5585E0094}"/>
              </a:ext>
            </a:extLst>
          </p:cNvPr>
          <p:cNvCxnSpPr/>
          <p:nvPr/>
        </p:nvCxnSpPr>
        <p:spPr>
          <a:xfrm>
            <a:off x="4314689" y="2780477"/>
            <a:ext cx="820420" cy="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Immagine 23" descr="\documentclass{article}&#10;\usepackage{amsmath}&#10;\pagestyle{empty}&#10;\begin{document}&#10;&#10;$ u = F $&#10;&#10;&#10;\end{document}" title="IguanaTex Picture Display">
            <a:extLst>
              <a:ext uri="{FF2B5EF4-FFF2-40B4-BE49-F238E27FC236}">
                <a16:creationId xmlns:a16="http://schemas.microsoft.com/office/drawing/2014/main" id="{D02786EE-908D-F9DD-983D-B9B610BA7C2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520" y="2438004"/>
            <a:ext cx="531749" cy="140434"/>
          </a:xfrm>
          <a:prstGeom prst="rect">
            <a:avLst/>
          </a:prstGeom>
        </p:spPr>
      </p:pic>
      <p:pic>
        <p:nvPicPr>
          <p:cNvPr id="26" name="Immagine 25" descr="\documentclass{article}&#10;\usepackage{amsmath}&#10;\pagestyle{empty}&#10;\begin{document}&#10;&#10;$ x_1 = s_1, \quad x_2 = \dot{s}_1, \quad x_3 = s_2, \quad x_4 = \dot{s}_2 $&#10;&#10;&#10;\end{document}" title="IguanaTex Picture Display">
            <a:extLst>
              <a:ext uri="{FF2B5EF4-FFF2-40B4-BE49-F238E27FC236}">
                <a16:creationId xmlns:a16="http://schemas.microsoft.com/office/drawing/2014/main" id="{88778682-2DFA-F8DD-0ED8-AF6AF68FE22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210" y="1885387"/>
            <a:ext cx="3500617" cy="174080"/>
          </a:xfrm>
          <a:prstGeom prst="rect">
            <a:avLst/>
          </a:prstGeom>
        </p:spPr>
      </p:pic>
      <p:pic>
        <p:nvPicPr>
          <p:cNvPr id="38" name="Immagine 37" descr="\documentclass{article}&#10;\usepackage{amsmath}&#10;\pagestyle{empty}&#10;\begin{document}&#10;&#10;\begin{equation*}&#10;\underbrace{&#10;\begin{bmatrix}&#10;\dot{x}_1 \\&#10;\dot{x}_2 \\&#10;\dot{x}_3 \\&#10;\dot{x}_4 &#10;\end{bmatrix}&#10;}_{\dot{\mathbf{x}}}&#10;=&#10;\underbrace{&#10;\begin{bmatrix}&#10;0 &amp; 1 &amp; 0 &amp; 0 \\&#10;-\dfrac{k_1 + k_2}{m_1} &amp; -\dfrac{d_1 + d_2}{m_1} &amp; \dfrac{k_2}{m_1} &amp; \dfrac{d_2}{m_1} \\&#10;0 &amp; 0 &amp; 0 &amp; 1 \\&#10;\dfrac{k_2}{m_2} &amp; \dfrac{d_2}{m_2} &amp; -\dfrac{k_2}{m_2} &amp; -\dfrac{d_2}{m_2}&#10;\end{bmatrix}&#10;}_{A}&#10;\underbrace{&#10;\begin{bmatrix}&#10;x_1 \\&#10;x_2 \\&#10;x_3 \\&#10;x_4&#10;\end{bmatrix}&#10;}_{\mathbf{x}}&#10;+&#10;\underbrace{&#10;\begin{bmatrix}&#10;0 \\&#10;0 \\&#10;0 \\&#10;\dfrac{1}{m_2}&#10;\end{bmatrix}&#10;}_{B}&#10;\underbrace{F}_{\mathbf{u}}&#10;\end{equation*}&#10;&#10;&#10;&#10;\end{document}" title="IguanaTex Picture Display">
            <a:extLst>
              <a:ext uri="{FF2B5EF4-FFF2-40B4-BE49-F238E27FC236}">
                <a16:creationId xmlns:a16="http://schemas.microsoft.com/office/drawing/2014/main" id="{FDC6B77D-F71C-9568-B974-5D6D50A548C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757" y="2389229"/>
            <a:ext cx="5995521" cy="1634011"/>
          </a:xfrm>
          <a:prstGeom prst="rect">
            <a:avLst/>
          </a:prstGeom>
        </p:spPr>
      </p:pic>
      <p:pic>
        <p:nvPicPr>
          <p:cNvPr id="42" name="Immagine 41" descr="\documentclass{article}&#10;\usepackage{amsmath}&#10;\pagestyle{empty}&#10;\begin{document}&#10;&#10;\begin{equation*}&#10;\mathbf{y} =&#10;\underbrace{&#10;\begin{bmatrix}&#10;1 &amp; 0 &amp; 0 &amp; 0&#10;\end{bmatrix}&#10;}_{C}&#10;\mathbf{x}&#10;\end{equation*}&#10;&#10;&#10;&#10;\end{document}" title="IguanaTex Picture Display">
            <a:extLst>
              <a:ext uri="{FF2B5EF4-FFF2-40B4-BE49-F238E27FC236}">
                <a16:creationId xmlns:a16="http://schemas.microsoft.com/office/drawing/2014/main" id="{AF31C7D0-7370-62B5-5717-AB232758B4D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162" y="4302193"/>
            <a:ext cx="1724709" cy="522240"/>
          </a:xfrm>
          <a:prstGeom prst="rect">
            <a:avLst/>
          </a:prstGeom>
        </p:spPr>
      </p:pic>
      <p:pic>
        <p:nvPicPr>
          <p:cNvPr id="45" name="Immagine 44" descr="\documentclass{article}&#10;\usepackage{amsmath}&#10;\pagestyle{empty}&#10;\begin{document}&#10;&#10;$ m_1 = 20 \, \text{kg}, \quad m_2 = 20 \, \text{kg}, \quad k_1 = 1000 \, \text{N/m}, \quad k_2 = 2000  \, \text{N/m}$&#10;&#10;&#10;\end{document}" title="IguanaTex Picture Display">
            <a:extLst>
              <a:ext uri="{FF2B5EF4-FFF2-40B4-BE49-F238E27FC236}">
                <a16:creationId xmlns:a16="http://schemas.microsoft.com/office/drawing/2014/main" id="{425C1160-5D1D-667B-6E56-0548496A5CCA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805" y="5091669"/>
            <a:ext cx="6171429" cy="227931"/>
          </a:xfrm>
          <a:prstGeom prst="rect">
            <a:avLst/>
          </a:prstGeom>
        </p:spPr>
      </p:pic>
      <p:pic>
        <p:nvPicPr>
          <p:cNvPr id="50" name="Immagine 49" descr="\documentclass{article}&#10;\usepackage{amsmath}&#10;\pagestyle{empty}&#10;\begin{document}&#10;&#10;$ \{c_1, \quad c_2 \} $&#10;&#10;&#10;\end{document}" title="IguanaTex Picture Display">
            <a:extLst>
              <a:ext uri="{FF2B5EF4-FFF2-40B4-BE49-F238E27FC236}">
                <a16:creationId xmlns:a16="http://schemas.microsoft.com/office/drawing/2014/main" id="{28F76F70-C310-4793-5286-E7016C45BB2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90" y="5842982"/>
            <a:ext cx="926537" cy="227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91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21DD98E-B2D2-2448-2FF4-D493302F90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337850A-BDB6-1177-6828-04958470D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27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4863A29-3C31-E2F5-0BD2-9A7402F2A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E72ED798-D10C-6B8B-B0B4-4A085951D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01B9A5B5-2E6D-36F8-8F59-A2683E8F9466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T2.2: Algorithm Validation (SMD system)</a:t>
            </a:r>
          </a:p>
        </p:txBody>
      </p:sp>
      <p:pic>
        <p:nvPicPr>
          <p:cNvPr id="4" name="Immagine 3" descr="Immagine che contiene Diagramma, testo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A058874E-C54D-80DA-4330-75CF289CE08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120" y="2509217"/>
            <a:ext cx="5770880" cy="2822589"/>
          </a:xfrm>
          <a:prstGeom prst="rect">
            <a:avLst/>
          </a:prstGeom>
        </p:spPr>
      </p:pic>
      <p:pic>
        <p:nvPicPr>
          <p:cNvPr id="7" name="Immagine 6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947499C-4DFB-48C7-8125-7A3D0682AF0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55" y="2620217"/>
            <a:ext cx="5669280" cy="25903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DC9133A-B8BB-5080-EB49-8E65F9938AA5}"/>
                  </a:ext>
                </a:extLst>
              </p:cNvPr>
              <p:cNvSpPr txBox="1"/>
              <p:nvPr/>
            </p:nvSpPr>
            <p:spPr>
              <a:xfrm>
                <a:off x="530942" y="1125545"/>
                <a:ext cx="1129653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IBM Plex Sans" panose="020B0503050203000203" pitchFamily="34" charset="0"/>
                  </a:rPr>
                  <a:t>PBSID-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it-IT" dirty="0">
                    <a:latin typeface="IBM Plex Sans" panose="020B0503050203000203" pitchFamily="34" charset="0"/>
                  </a:rPr>
                  <a:t> with:</a:t>
                </a:r>
              </a:p>
            </p:txBody>
          </p:sp>
        </mc:Choice>
        <mc:Fallback xmlns="">
          <p:sp>
            <p:nvSpPr>
              <p:cNvPr id="8" name="CasellaDiTesto 7">
                <a:extLst>
                  <a:ext uri="{FF2B5EF4-FFF2-40B4-BE49-F238E27FC236}">
                    <a16:creationId xmlns:a16="http://schemas.microsoft.com/office/drawing/2014/main" id="{8DC9133A-B8BB-5080-EB49-8E65F9938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942" y="1125545"/>
                <a:ext cx="11296538" cy="369332"/>
              </a:xfrm>
              <a:prstGeom prst="rect">
                <a:avLst/>
              </a:prstGeom>
              <a:blipFill>
                <a:blip r:embed="rId8"/>
                <a:stretch>
                  <a:fillRect l="-432" t="-8333" b="-28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magine 11" descr="\documentclass{article}&#10;\usepackage{amsmath}&#10;\pagestyle{empty}&#10;\begin{document}&#10;&#10;&#10;\begin{equation*}&#10;\left\{&#10;\begin{array}{l}&#10;p = 20 \\&#10;f = 20 \\&#10;n = 4&#10;\end{array}&#10;\right.&#10;\end{equation*}&#10;&#10;&#10;\end{document}" title="IguanaTex Picture Display">
            <a:extLst>
              <a:ext uri="{FF2B5EF4-FFF2-40B4-BE49-F238E27FC236}">
                <a16:creationId xmlns:a16="http://schemas.microsoft.com/office/drawing/2014/main" id="{ED00EAE4-97A6-C07F-A5EF-5CB1406B8C7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2354" y="1197873"/>
            <a:ext cx="936411" cy="819566"/>
          </a:xfrm>
          <a:prstGeom prst="rect">
            <a:avLst/>
          </a:prstGeom>
        </p:spPr>
      </p:pic>
      <p:pic>
        <p:nvPicPr>
          <p:cNvPr id="16" name="Immagine 15" descr="\documentclass{article}&#10;\usepackage{amsmath}&#10;\pagestyle{empty}&#10;\begin{document}&#10;&#10;\begin{equation*}&#10;\begin{array}{c|c|c}&#10;\textbf{Parameter} &amp; \textbf{Estimated} &amp; \textbf{Real} \\&#10;\hline&#10;c_1\; [\mathrm{N\,s/m}] &amp; 0.9999 &amp; 1 \\&#10;c_2\; [\mathrm{N\,s/m}] &amp; 4.9999 &amp; 5&#10;\end{array}&#10;\end{equation*}&#10;&#10;&#10;&#10;\end{document}" title="IguanaTex Picture Display">
            <a:extLst>
              <a:ext uri="{FF2B5EF4-FFF2-40B4-BE49-F238E27FC236}">
                <a16:creationId xmlns:a16="http://schemas.microsoft.com/office/drawing/2014/main" id="{9DD049CC-1436-0B5D-086C-D31D9FF4F0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691" y="1146398"/>
            <a:ext cx="3961600" cy="922514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8A1D4FDA-DF6A-2E71-1043-709B71F07501}"/>
              </a:ext>
            </a:extLst>
          </p:cNvPr>
          <p:cNvCxnSpPr/>
          <p:nvPr/>
        </p:nvCxnSpPr>
        <p:spPr>
          <a:xfrm>
            <a:off x="4326194" y="1607655"/>
            <a:ext cx="212376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0850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91C495F-095C-72E5-0F7C-034769E64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D8FACD7-9DE6-2E1D-08F2-D3429E1E5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28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114E86B3-867E-E27B-D24E-1D334A466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/>
              <a:t>Politecnico di Milano – Estimation and Learning in Aerospace</a:t>
            </a:r>
            <a:endParaRPr lang="en-US" noProof="0" dirty="0"/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E59CCFE5-E2DC-EAB7-258C-7FD9507C41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EE53F4D1-F97F-0937-7AB4-A87085B5C9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rgbClr val="102B51"/>
                    </a:solidFill>
                  </a:rPr>
                  <a:t>T2.3: Tuning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>
                  <a:solidFill>
                    <a:srgbClr val="102B51"/>
                  </a:solidFill>
                </a:endParaRPr>
              </a:p>
            </p:txBody>
          </p:sp>
        </mc:Choice>
        <mc:Fallback xmlns="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EE53F4D1-F97F-0937-7AB4-A87085B5C9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  <a:blipFill>
                <a:blip r:embed="rId5"/>
                <a:stretch>
                  <a:fillRect l="-2893" t="-13768" b="-268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>
            <a:extLst>
              <a:ext uri="{FF2B5EF4-FFF2-40B4-BE49-F238E27FC236}">
                <a16:creationId xmlns:a16="http://schemas.microsoft.com/office/drawing/2014/main" id="{258574CE-56AD-1F94-C2B2-1447C59E5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99196" y="2615974"/>
            <a:ext cx="7076768" cy="3491651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FBFD0468-5764-8BF3-1805-6BE907E9E3DC}"/>
              </a:ext>
            </a:extLst>
          </p:cNvPr>
          <p:cNvSpPr txBox="1"/>
          <p:nvPr/>
        </p:nvSpPr>
        <p:spPr>
          <a:xfrm>
            <a:off x="721360" y="1209040"/>
            <a:ext cx="10632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IBM Plex Sans" panose="020B0503050203000203" pitchFamily="34" charset="0"/>
              </a:rPr>
              <a:t>To </a:t>
            </a:r>
            <a:r>
              <a:rPr lang="it-IT" sz="1600" dirty="0" err="1">
                <a:latin typeface="IBM Plex Sans" panose="020B0503050203000203" pitchFamily="34" charset="0"/>
              </a:rPr>
              <a:t>run</a:t>
            </a:r>
            <a:r>
              <a:rPr lang="it-IT" sz="1600" dirty="0">
                <a:latin typeface="IBM Plex Sans" panose="020B0503050203000203" pitchFamily="34" charset="0"/>
              </a:rPr>
              <a:t> the PBSID </a:t>
            </a:r>
            <a:r>
              <a:rPr lang="it-IT" sz="1600" dirty="0" err="1">
                <a:latin typeface="IBM Plex Sans" panose="020B0503050203000203" pitchFamily="34" charset="0"/>
              </a:rPr>
              <a:t>we</a:t>
            </a:r>
            <a:r>
              <a:rPr lang="it-IT" sz="1600" dirty="0">
                <a:latin typeface="IBM Plex Sans" panose="020B0503050203000203" pitchFamily="34" charset="0"/>
              </a:rPr>
              <a:t> </a:t>
            </a:r>
            <a:r>
              <a:rPr lang="it-IT" sz="1600" dirty="0" err="1">
                <a:latin typeface="IBM Plex Sans" panose="020B0503050203000203" pitchFamily="34" charset="0"/>
              </a:rPr>
              <a:t>need</a:t>
            </a:r>
            <a:r>
              <a:rPr lang="it-IT" sz="1600" dirty="0">
                <a:latin typeface="IBM Plex Sans" panose="020B0503050203000203" pitchFamily="34" charset="0"/>
              </a:rPr>
              <a:t> to </a:t>
            </a:r>
            <a:r>
              <a:rPr lang="it-IT" sz="1600" dirty="0" err="1">
                <a:latin typeface="IBM Plex Sans" panose="020B0503050203000203" pitchFamily="34" charset="0"/>
              </a:rPr>
              <a:t>tune</a:t>
            </a:r>
            <a:r>
              <a:rPr lang="it-IT" sz="1600" dirty="0">
                <a:latin typeface="IBM Plex Sans" panose="020B0503050203000203" pitchFamily="34" charset="0"/>
              </a:rPr>
              <a:t> {p, f, n}  	</a:t>
            </a:r>
            <a:r>
              <a:rPr lang="it-IT" sz="1600" dirty="0" err="1">
                <a:latin typeface="IBM Plex Sans" panose="020B0503050203000203" pitchFamily="34" charset="0"/>
              </a:rPr>
              <a:t>Problem</a:t>
            </a:r>
            <a:r>
              <a:rPr lang="it-IT" sz="1600" dirty="0">
                <a:latin typeface="IBM Plex Sans" panose="020B0503050203000203" pitchFamily="34" charset="0"/>
              </a:rPr>
              <a:t>: TD cross-</a:t>
            </a:r>
            <a:r>
              <a:rPr lang="it-IT" sz="1600" dirty="0" err="1">
                <a:latin typeface="IBM Plex Sans" panose="020B0503050203000203" pitchFamily="34" charset="0"/>
              </a:rPr>
              <a:t>validation</a:t>
            </a:r>
            <a:r>
              <a:rPr lang="it-IT" sz="1600" dirty="0">
                <a:latin typeface="IBM Plex Sans" panose="020B0503050203000203" pitchFamily="34" charset="0"/>
              </a:rPr>
              <a:t> </a:t>
            </a:r>
            <a:r>
              <a:rPr lang="it-IT" sz="1600" dirty="0" err="1">
                <a:latin typeface="IBM Plex Sans" panose="020B0503050203000203" pitchFamily="34" charset="0"/>
              </a:rPr>
              <a:t>cannot</a:t>
            </a:r>
            <a:r>
              <a:rPr lang="it-IT" sz="1600" dirty="0">
                <a:latin typeface="IBM Plex Sans" panose="020B0503050203000203" pitchFamily="34" charset="0"/>
              </a:rPr>
              <a:t> be </a:t>
            </a:r>
            <a:r>
              <a:rPr lang="it-IT" sz="1600" dirty="0" err="1">
                <a:latin typeface="IBM Plex Sans" panose="020B0503050203000203" pitchFamily="34" charset="0"/>
              </a:rPr>
              <a:t>done</a:t>
            </a:r>
            <a:r>
              <a:rPr lang="it-IT" sz="1600" dirty="0">
                <a:latin typeface="IBM Plex Sans" panose="020B0503050203000203" pitchFamily="34" charset="0"/>
              </a:rPr>
              <a:t> with </a:t>
            </a:r>
            <a:r>
              <a:rPr lang="it-IT" sz="1600" dirty="0" err="1">
                <a:latin typeface="Consolas" panose="020B0609020204030204" pitchFamily="49" charset="0"/>
              </a:rPr>
              <a:t>lsim</a:t>
            </a:r>
            <a:r>
              <a:rPr lang="it-IT" sz="1600" dirty="0">
                <a:latin typeface="IBM Plex Sans" panose="020B0503050203000203" pitchFamily="34" charset="0"/>
              </a:rPr>
              <a:t> 						                   </a:t>
            </a:r>
            <a:r>
              <a:rPr lang="it-IT" sz="1600" dirty="0" err="1">
                <a:latin typeface="IBM Plex Sans" panose="020B0503050203000203" pitchFamily="34" charset="0"/>
              </a:rPr>
              <a:t>because</a:t>
            </a:r>
            <a:r>
              <a:rPr lang="it-IT" sz="1600" dirty="0">
                <a:latin typeface="IBM Plex Sans" panose="020B0503050203000203" pitchFamily="34" charset="0"/>
              </a:rPr>
              <a:t> the system </a:t>
            </a:r>
            <a:r>
              <a:rPr lang="it-IT" sz="1600" dirty="0" err="1">
                <a:latin typeface="IBM Plex Sans" panose="020B0503050203000203" pitchFamily="34" charset="0"/>
              </a:rPr>
              <a:t>is</a:t>
            </a:r>
            <a:r>
              <a:rPr lang="it-IT" sz="1600" dirty="0">
                <a:latin typeface="IBM Plex Sans" panose="020B0503050203000203" pitchFamily="34" charset="0"/>
              </a:rPr>
              <a:t> </a:t>
            </a:r>
            <a:r>
              <a:rPr lang="it-IT" sz="1600" dirty="0" err="1">
                <a:latin typeface="IBM Plex Sans" panose="020B0503050203000203" pitchFamily="34" charset="0"/>
              </a:rPr>
              <a:t>unstable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/>
              <a:t>					Solution: </a:t>
            </a:r>
            <a:r>
              <a:rPr lang="it-IT" sz="1600" dirty="0" err="1"/>
              <a:t>Validation</a:t>
            </a:r>
            <a:r>
              <a:rPr lang="it-IT" sz="1600" dirty="0"/>
              <a:t> in the frequency domain </a:t>
            </a:r>
            <a:r>
              <a:rPr lang="it-IT" sz="1600" dirty="0" err="1"/>
              <a:t>using</a:t>
            </a:r>
            <a:r>
              <a:rPr lang="it-IT" sz="1600" dirty="0"/>
              <a:t> the 						                    non-</a:t>
            </a:r>
            <a:r>
              <a:rPr lang="it-IT" sz="1600" dirty="0" err="1"/>
              <a:t>parametric</a:t>
            </a:r>
            <a:r>
              <a:rPr lang="it-IT" sz="1600" dirty="0"/>
              <a:t> </a:t>
            </a:r>
            <a:r>
              <a:rPr lang="it-IT" sz="1600" dirty="0" err="1"/>
              <a:t>estimates</a:t>
            </a:r>
            <a:r>
              <a:rPr lang="it-IT" sz="1600" dirty="0"/>
              <a:t> of 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43EEBB30-A7F3-D665-1F07-9FAC65145259}"/>
              </a:ext>
            </a:extLst>
          </p:cNvPr>
          <p:cNvCxnSpPr/>
          <p:nvPr/>
        </p:nvCxnSpPr>
        <p:spPr>
          <a:xfrm>
            <a:off x="4807974" y="1376516"/>
            <a:ext cx="40312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3CC534E5-F34D-3BA2-4AD5-6B10CBA8DAAE}"/>
              </a:ext>
            </a:extLst>
          </p:cNvPr>
          <p:cNvCxnSpPr/>
          <p:nvPr/>
        </p:nvCxnSpPr>
        <p:spPr>
          <a:xfrm>
            <a:off x="5791200" y="1632155"/>
            <a:ext cx="0" cy="2386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\documentclass{article}&#10;\usepackage{amsmath}&#10;\pagestyle{empty}&#10;\begin{document}&#10;&#10;$ \hat{G}_m(j\omega_k) $&#10;&#10;&#10;\end{document}" title="IguanaTex Picture Display">
            <a:extLst>
              <a:ext uri="{FF2B5EF4-FFF2-40B4-BE49-F238E27FC236}">
                <a16:creationId xmlns:a16="http://schemas.microsoft.com/office/drawing/2014/main" id="{27602662-79FE-67F6-421F-5EEEF6187D2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904" y="2244340"/>
            <a:ext cx="671052" cy="213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542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9B5DA0-D924-102D-1CE0-052BBAD1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00CE6AF-414D-7CE6-4DB3-A39707BFC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29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F526B669-58E8-2167-D61E-08E9220E3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4508CCF2-DBFA-7EBA-5F34-8F915A0DB60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376CE3C7-7216-2903-A309-C77DBDA177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rgbClr val="102B51"/>
                    </a:solidFill>
                  </a:rPr>
                  <a:t>T2.3: Tuning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102B51"/>
                  </a:solidFill>
                </a:endParaRPr>
              </a:p>
            </p:txBody>
          </p:sp>
        </mc:Choice>
        <mc:Fallback xmlns="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376CE3C7-7216-2903-A309-C77DBDA177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  <a:blipFill>
                <a:blip r:embed="rId6"/>
                <a:stretch>
                  <a:fillRect l="-2893" t="-13768" b="-268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\documentclass{article}&#10;\usepackage{amsmath}&#10;\pagestyle{empty}&#10;\begin{document}&#10;&#10;&#10;$ p_{opt} = 225 \, \, f_{opt} = 210 \, \, n_{opt} = 5 $&#10;&#10;\end{document}" title="IguanaTex Picture Display">
            <a:extLst>
              <a:ext uri="{FF2B5EF4-FFF2-40B4-BE49-F238E27FC236}">
                <a16:creationId xmlns:a16="http://schemas.microsoft.com/office/drawing/2014/main" id="{7D916F32-8E52-AE5B-A58E-C47DE15379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012" y="4503625"/>
            <a:ext cx="3345371" cy="250514"/>
          </a:xfrm>
          <a:prstGeom prst="rect">
            <a:avLst/>
          </a:prstGeom>
        </p:spPr>
      </p:pic>
      <p:pic>
        <p:nvPicPr>
          <p:cNvPr id="18" name="Immagine 17" descr="\documentclass{article}&#10;\usepackage{amsmath}&#10;\pagestyle{empty}&#10;\begin{document}&#10;&#10;&#10;$ \text{max}(|G_{err}|) = 0.49 \, \text{dB} $&#10;&#10;\end{document}" title="IguanaTex Picture Display">
            <a:extLst>
              <a:ext uri="{FF2B5EF4-FFF2-40B4-BE49-F238E27FC236}">
                <a16:creationId xmlns:a16="http://schemas.microsoft.com/office/drawing/2014/main" id="{C36124D3-CF6D-BC4F-3FF2-67EF398FF50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583" y="4975613"/>
            <a:ext cx="2442057" cy="253257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0B639426-DAE0-358D-FABC-4701D47BFA5C}"/>
              </a:ext>
            </a:extLst>
          </p:cNvPr>
          <p:cNvSpPr/>
          <p:nvPr/>
        </p:nvSpPr>
        <p:spPr>
          <a:xfrm>
            <a:off x="6998739" y="4264166"/>
            <a:ext cx="4011562" cy="117495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1" name="Immagine 20" descr="Immagine che contiene testo, schermat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AF0ABFD7-7CAA-E0DA-ECED-9CDC7E6EF29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9" y="3778625"/>
            <a:ext cx="5323221" cy="2528846"/>
          </a:xfrm>
          <a:prstGeom prst="rect">
            <a:avLst/>
          </a:prstGeom>
        </p:spPr>
      </p:pic>
      <p:pic>
        <p:nvPicPr>
          <p:cNvPr id="23" name="Immagine 22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A0D02E1-0B9C-B7D1-9086-29F4645EEED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379" y="1016203"/>
            <a:ext cx="5510445" cy="2698218"/>
          </a:xfrm>
          <a:prstGeom prst="rect">
            <a:avLst/>
          </a:prstGeom>
        </p:spPr>
      </p:pic>
      <p:pic>
        <p:nvPicPr>
          <p:cNvPr id="25" name="Immagine 24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CEE4DF75-FAC5-5018-EAA2-F7ED58E8779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79" y="1152242"/>
            <a:ext cx="5323221" cy="2552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7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4A47F95-5FEB-32FC-757E-1F328C3E85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70621D7-D90D-E06E-31C0-A5CAEFE3E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3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F3BF76CF-4C39-068E-1FDD-3101767ED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BD127CC9-C12F-9880-5B8E-4C62AEC0EE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5EF459FE-7A90-70C0-C038-C395CA4014D4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Linearized Model 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CDE7400-88CB-A4EB-68ED-7E3F174B237D}"/>
              </a:ext>
            </a:extLst>
          </p:cNvPr>
          <p:cNvSpPr txBox="1"/>
          <p:nvPr/>
        </p:nvSpPr>
        <p:spPr>
          <a:xfrm>
            <a:off x="491613" y="1248697"/>
            <a:ext cx="10862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Linearized</a:t>
            </a:r>
            <a:r>
              <a:rPr lang="it-IT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</a:t>
            </a:r>
            <a:r>
              <a:rPr lang="it-IT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Longitudinal</a:t>
            </a:r>
            <a:r>
              <a:rPr lang="it-IT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Dynamics Model:</a:t>
            </a:r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F48048C7-8E61-F9F5-EC7F-746965BA8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1942" y="1798666"/>
            <a:ext cx="1444588" cy="226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ABBE057-FFE1-5D57-12B2-FB30784C3612}"/>
              </a:ext>
            </a:extLst>
          </p:cNvPr>
          <p:cNvSpPr txBox="1"/>
          <p:nvPr/>
        </p:nvSpPr>
        <p:spPr>
          <a:xfrm>
            <a:off x="8008375" y="1277823"/>
            <a:ext cx="26104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Model </a:t>
            </a:r>
            <a:r>
              <a:rPr lang="it-IT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Parameters</a:t>
            </a:r>
            <a:r>
              <a:rPr lang="it-IT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: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AD3360B9-981F-864F-C9B7-EE89BF5C8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86" y="5273803"/>
            <a:ext cx="4699819" cy="298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8582023-7164-D35D-32C2-F0374CC45A89}"/>
              </a:ext>
            </a:extLst>
          </p:cNvPr>
          <p:cNvSpPr txBox="1"/>
          <p:nvPr/>
        </p:nvSpPr>
        <p:spPr>
          <a:xfrm>
            <a:off x="8097378" y="4560893"/>
            <a:ext cx="169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Model Class:</a:t>
            </a:r>
          </a:p>
        </p:txBody>
      </p:sp>
      <p:pic>
        <p:nvPicPr>
          <p:cNvPr id="9" name="Immagine 8" descr="\documentclass{article}&#10;\usepackage{amsmath}&#10;\pagestyle{empty}&#10;\begin{document}&#10;&#10;\begin{equation*}&#10;\begin{aligned}&#10;\underbrace{&#10;\begin{bmatrix}&#10;\dot{u} \\&#10;\dot{q} \\&#10;\dot{\theta}&#10;\end{bmatrix}&#10;}_{\dot{\mathbf{x}}}&#10;&amp;=&#10;\underbrace{&#10;\begin{bmatrix}&#10;X_u &amp; X_q &amp; -g \\&#10;M_u &amp; M_q &amp; 0 \\&#10;0 &amp; 1 &amp; 0&#10;\end{bmatrix}&#10;}_{A(\Theta)}&#10;\underbrace{&#10;\begin{bmatrix}&#10;u \\&#10;q \\&#10;\theta&#10;\end{bmatrix}&#10;}_{\mathbf{x}}&#10;+&#10;\underbrace{&#10;\begin{bmatrix}&#10;X_\delta \\&#10;M_\delta \\&#10;0&#10;\end{bmatrix}&#10;}_{B(\Theta)}&#10;\underbrace{&#10;\delta_{\text{lon}}}_{u} \\[1em]&#10;\underbrace{q}_{y} &amp;= &#10;\underbrace{&#10;\begin{bmatrix}&#10;0 &amp; 1 &amp; 0&#10;\end{bmatrix}&#10;}_{C(\Theta)}&#10;\begin{bmatrix}&#10;u \\&#10;q \\&#10;\theta&#10;\end{bmatrix}&#10;+&#10;\underbrace{&#10;\begin{bmatrix}&#10;0&#10;\end{bmatrix}&#10;}_{D(\Theta)}&#10;\delta_{\text{lon}}&#10;\end{aligned}&#10;\end{equation*}&#10;&#10;&#10;&#10;\end{document}" title="IguanaTex Picture Display">
            <a:extLst>
              <a:ext uri="{FF2B5EF4-FFF2-40B4-BE49-F238E27FC236}">
                <a16:creationId xmlns:a16="http://schemas.microsoft.com/office/drawing/2014/main" id="{7B1184AE-B310-664A-1A8F-F09D7959443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270" y="1899866"/>
            <a:ext cx="5849508" cy="333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808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4973AB-B5BF-D29E-43EB-4E1A8126E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068E09D-28C7-BFE4-D0C0-48DCF9BB7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30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84E125CB-A909-A49E-840A-E88101E31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BAA42F13-F210-14D4-51AF-6185BF9E07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EA33893A-0CE2-D09C-5DB6-777F1C6F2B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rgbClr val="102B51"/>
                    </a:solidFill>
                  </a:rPr>
                  <a:t>T2.4: Tuning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102B51"/>
                  </a:solidFill>
                </a:endParaRPr>
              </a:p>
            </p:txBody>
          </p:sp>
        </mc:Choice>
        <mc:Fallback xmlns="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EA33893A-0CE2-D09C-5DB6-777F1C6F2B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  <a:blipFill>
                <a:blip r:embed="rId4"/>
                <a:stretch>
                  <a:fillRect l="-2893" t="-13768" b="-268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2F1A3AA-E574-ECDF-5DCF-2D163DBFD1EF}"/>
                  </a:ext>
                </a:extLst>
              </p:cNvPr>
              <p:cNvSpPr txBox="1"/>
              <p:nvPr/>
            </p:nvSpPr>
            <p:spPr>
              <a:xfrm>
                <a:off x="721360" y="1209040"/>
                <a:ext cx="10632440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dirty="0">
                    <a:latin typeface="IBM Plex Sans" panose="020B0503050203000203" pitchFamily="34" charset="0"/>
                  </a:rPr>
                  <a:t>To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run</a:t>
                </a:r>
                <a:r>
                  <a:rPr lang="it-IT" sz="1600" dirty="0">
                    <a:latin typeface="IBM Plex Sans" panose="020B0503050203000203" pitchFamily="34" charset="0"/>
                  </a:rPr>
                  <a:t>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1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it-IT" sz="1600" dirty="0">
                    <a:latin typeface="IBM Plex Sans" panose="020B0503050203000203" pitchFamily="34" charset="0"/>
                  </a:rPr>
                  <a:t> model matching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algorithm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we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need</a:t>
                </a:r>
                <a:r>
                  <a:rPr lang="it-IT" sz="1600" dirty="0">
                    <a:latin typeface="IBM Plex Sans" panose="020B0503050203000203" pitchFamily="34" charset="0"/>
                  </a:rPr>
                  <a:t> to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tune</a:t>
                </a:r>
                <a:r>
                  <a:rPr lang="it-IT" sz="1600" dirty="0">
                    <a:latin typeface="IBM Plex Sans" panose="020B0503050203000203" pitchFamily="34" charset="0"/>
                  </a:rPr>
                  <a:t> the pass-band filter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parameters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it-IT" sz="1600" dirty="0">
                    <a:latin typeface="IBM Plex Sans" panose="020B0503050203000203" pitchFamily="34" charset="0"/>
                  </a:rPr>
                  <a:t>,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using</a:t>
                </a:r>
                <a:r>
                  <a:rPr lang="it-IT" sz="1600" dirty="0">
                    <a:latin typeface="IBM Plex Sans" panose="020B0503050203000203" pitchFamily="34" charset="0"/>
                  </a:rPr>
                  <a:t> the last part of the dataset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as</a:t>
                </a:r>
                <a:r>
                  <a:rPr lang="it-IT" sz="1600" dirty="0">
                    <a:latin typeface="IBM Plex Sans" panose="020B0503050203000203" pitchFamily="34" charset="0"/>
                  </a:rPr>
                  <a:t> cross-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validation</a:t>
                </a:r>
                <a:r>
                  <a:rPr lang="it-IT" sz="1600" dirty="0">
                    <a:latin typeface="IBM Plex Sans" panose="020B0503050203000203" pitchFamily="34" charset="0"/>
                  </a:rPr>
                  <a:t> and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selecting</a:t>
                </a:r>
                <a:r>
                  <a:rPr lang="it-IT" sz="1600" dirty="0">
                    <a:latin typeface="IBM Plex Sans" panose="020B0503050203000203" pitchFamily="34" charset="0"/>
                  </a:rPr>
                  <a:t> the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values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that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maximise</a:t>
                </a:r>
                <a:r>
                  <a:rPr lang="it-IT" sz="1600" dirty="0">
                    <a:latin typeface="IBM Plex Sans" panose="020B0503050203000203" pitchFamily="34" charset="0"/>
                  </a:rPr>
                  <a:t> the VAF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between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estimated</a:t>
                </a:r>
                <a:r>
                  <a:rPr lang="it-IT" sz="1600" dirty="0">
                    <a:latin typeface="IBM Plex Sans" panose="020B0503050203000203" pitchFamily="34" charset="0"/>
                  </a:rPr>
                  <a:t> and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measured</a:t>
                </a:r>
                <a:r>
                  <a:rPr lang="it-IT" sz="1600" dirty="0">
                    <a:latin typeface="IBM Plex Sans" panose="020B0503050203000203" pitchFamily="34" charset="0"/>
                  </a:rPr>
                  <a:t> systems:</a:t>
                </a:r>
              </a:p>
              <a:p>
                <a:r>
                  <a:rPr lang="it-IT" sz="1600" dirty="0">
                    <a:latin typeface="IBM Plex Sans" panose="020B0503050203000203" pitchFamily="34" charset="0"/>
                  </a:rPr>
                  <a:t>	</a:t>
                </a:r>
                <a:endParaRPr lang="it-IT" sz="1600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72F1A3AA-E574-ECDF-5DCF-2D163DBFD1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360" y="1209040"/>
                <a:ext cx="10632440" cy="1077218"/>
              </a:xfrm>
              <a:prstGeom prst="rect">
                <a:avLst/>
              </a:prstGeom>
              <a:blipFill>
                <a:blip r:embed="rId5"/>
                <a:stretch>
                  <a:fillRect l="-287" t="-1130" r="-573" b="-62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>
            <a:extLst>
              <a:ext uri="{FF2B5EF4-FFF2-40B4-BE49-F238E27FC236}">
                <a16:creationId xmlns:a16="http://schemas.microsoft.com/office/drawing/2014/main" id="{98219D4C-563B-E4B4-6DA4-CC6CB086B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7194" y="1997491"/>
            <a:ext cx="7457611" cy="420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7781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6C8354-5F81-C39A-4DFF-682EFDEF7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35262BE-C1DD-B0A4-9E3E-0C0B3F020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31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9AA1D623-3A12-A28E-C927-85A774317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8DE12B46-1CA3-0B52-79FD-CA54BA17A8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D46B076D-54F2-F228-8B32-63F9B469D4D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rgbClr val="102B51"/>
                    </a:solidFill>
                  </a:rPr>
                  <a:t>T2.4: Tuning of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it-IT" b="0" i="1" smtClean="0">
                        <a:solidFill>
                          <a:srgbClr val="102B5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>
                  <a:solidFill>
                    <a:srgbClr val="102B51"/>
                  </a:solidFill>
                </a:endParaRPr>
              </a:p>
            </p:txBody>
          </p:sp>
        </mc:Choice>
        <mc:Fallback xmlns="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D46B076D-54F2-F228-8B32-63F9B469D4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0" y="285462"/>
                <a:ext cx="8640000" cy="840083"/>
              </a:xfrm>
              <a:prstGeom prst="rect">
                <a:avLst/>
              </a:prstGeom>
              <a:blipFill>
                <a:blip r:embed="rId6"/>
                <a:stretch>
                  <a:fillRect l="-2893" t="-13768" b="-268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 descr="\documentclass{article}&#10;\usepackage{amsmath}&#10;\pagestyle{empty}&#10;\begin{document}&#10;&#10;&#10;\begin{align}&#10;\omega_{1_{opt}} &amp; = 3.3 \, \text{rad/s} \\&#10;\omega_{2_{opt}} &amp; = 10.6 \, \text{rad/s} \\&#10;N_{opt} &amp; = 12&#10;\end{align}&#10;&#10;\end{document}" title="IguanaTex Picture Display">
            <a:extLst>
              <a:ext uri="{FF2B5EF4-FFF2-40B4-BE49-F238E27FC236}">
                <a16:creationId xmlns:a16="http://schemas.microsoft.com/office/drawing/2014/main" id="{08607170-683F-A9D1-2FC4-1217C8ED08A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202"/>
          <a:stretch>
            <a:fillRect/>
          </a:stretch>
        </p:blipFill>
        <p:spPr>
          <a:xfrm>
            <a:off x="1001545" y="2780454"/>
            <a:ext cx="2062719" cy="1022171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begin{document}&#10;&#10;&#10;$ \text{VAF}_{q_{max}} = 98.7 \% $&#10;&#10;\end{document}" title="IguanaTex Picture Display">
            <a:extLst>
              <a:ext uri="{FF2B5EF4-FFF2-40B4-BE49-F238E27FC236}">
                <a16:creationId xmlns:a16="http://schemas.microsoft.com/office/drawing/2014/main" id="{43F257C1-FCE9-CAA7-2D45-BDCE1D1698D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855" y="4285117"/>
            <a:ext cx="1966628" cy="262400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0E5B94EB-B707-7958-C4AC-29C8A2030E16}"/>
              </a:ext>
            </a:extLst>
          </p:cNvPr>
          <p:cNvSpPr/>
          <p:nvPr/>
        </p:nvSpPr>
        <p:spPr>
          <a:xfrm>
            <a:off x="721526" y="2526890"/>
            <a:ext cx="2622755" cy="22510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1BCF343C-9DE1-2953-F202-2F45DE4410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00" y="1545589"/>
            <a:ext cx="8175626" cy="3766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816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732F58-A6CA-B4F0-5EA5-297A4B58A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9D06A9B-9CC0-6BA6-D231-B14672AFE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32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1FE0AAAA-9338-BC62-F771-71977C283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0E6EB2B8-3F92-D989-CAE8-8B371ADDFF0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827FFDB1-5012-F45E-245D-E8065B463D2F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T2: </a:t>
            </a:r>
            <a:r>
              <a:rPr lang="it-IT" dirty="0" err="1">
                <a:solidFill>
                  <a:srgbClr val="102B51"/>
                </a:solidFill>
              </a:rPr>
              <a:t>Identification</a:t>
            </a:r>
            <a:r>
              <a:rPr lang="it-IT" dirty="0">
                <a:solidFill>
                  <a:srgbClr val="102B51"/>
                </a:solidFill>
              </a:rPr>
              <a:t> </a:t>
            </a:r>
            <a:r>
              <a:rPr lang="it-IT" dirty="0" err="1">
                <a:solidFill>
                  <a:srgbClr val="102B51"/>
                </a:solidFill>
              </a:rPr>
              <a:t>Results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17" name="Immagine 16" descr="\documentclass{article}&#10;\usepackage{amsmath}&#10;\pagestyle{empty}&#10;\begin{document}&#10;&#10;$ \text{PBSID-}H_{\infty} $&#10;&#10;&#10;\end{document}" title="IguanaTex Picture Display">
            <a:extLst>
              <a:ext uri="{FF2B5EF4-FFF2-40B4-BE49-F238E27FC236}">
                <a16:creationId xmlns:a16="http://schemas.microsoft.com/office/drawing/2014/main" id="{AC7FBC40-7D2B-F11C-4FFE-3D58F3E45FC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34" y="1399460"/>
            <a:ext cx="1126491" cy="195840"/>
          </a:xfrm>
          <a:prstGeom prst="rect">
            <a:avLst/>
          </a:prstGeom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371E096D-7A79-8B4B-4F42-EFCF043599DF}"/>
              </a:ext>
            </a:extLst>
          </p:cNvPr>
          <p:cNvSpPr txBox="1"/>
          <p:nvPr/>
        </p:nvSpPr>
        <p:spPr>
          <a:xfrm>
            <a:off x="4970926" y="1312714"/>
            <a:ext cx="1061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with</a:t>
            </a:r>
          </a:p>
        </p:txBody>
      </p:sp>
      <p:pic>
        <p:nvPicPr>
          <p:cNvPr id="22" name="Immagine 21" descr="\documentclass{article}&#10;\usepackage{amsmath}&#10;\pagestyle{empty}&#10;\begin{document}&#10;&#10;&#10;$ \{ p, \, f, \, n, \, \omega_1, \, \omega_2, \, N \}_{\text{opt}} $&#10;&#10;\end{document}" title="IguanaTex Picture Display">
            <a:extLst>
              <a:ext uri="{FF2B5EF4-FFF2-40B4-BE49-F238E27FC236}">
                <a16:creationId xmlns:a16="http://schemas.microsoft.com/office/drawing/2014/main" id="{CAD0A302-184A-C67C-84CB-704CD9C300F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977" y="1379300"/>
            <a:ext cx="2229120" cy="236160"/>
          </a:xfrm>
          <a:prstGeom prst="rect">
            <a:avLst/>
          </a:prstGeom>
        </p:spPr>
      </p:pic>
      <p:pic>
        <p:nvPicPr>
          <p:cNvPr id="13" name="Immagine 12" descr="\documentclass{article}&#10;\usepackage{amsmath}&#10;\pagestyle{empty}&#10;\begin{document}&#10;&#10;\[&#10;\begin{array}{l r l}&#10;\textbf{Parameter} &amp; \textbf{Value} &amp; \\&#10;\hline&#10;X_u      &amp; -0.3035 &amp; \text{1/s}        \\&#10;X_q      &amp; 0.1891 &amp; \text{m/(s rad)}  \\&#10;M_u      &amp; -6.1393 &amp; \text{rad/s/m} \\&#10;M_q      &amp; -2.8462 &amp; \text{1/s}\\&#10;X_{\delta} &amp; -8.5048 &amp; \text{m/s}^2 \\&#10;M_{\delta} &amp; 462.2095 &amp; \text{rad/s}^2 \\&#10;\end{array}&#10;\]&#10;&#10;&#10;&#10;\end{document}" title="IguanaTex Picture Display">
            <a:extLst>
              <a:ext uri="{FF2B5EF4-FFF2-40B4-BE49-F238E27FC236}">
                <a16:creationId xmlns:a16="http://schemas.microsoft.com/office/drawing/2014/main" id="{D1DD3899-E2A3-4E8D-7E9D-6CF8BE27B2D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78" y="2100134"/>
            <a:ext cx="4329001" cy="2226698"/>
          </a:xfrm>
          <a:prstGeom prst="rect">
            <a:avLst/>
          </a:prstGeom>
        </p:spPr>
      </p:pic>
      <p:pic>
        <p:nvPicPr>
          <p:cNvPr id="7" name="Immagine 6" descr="\documentclass{article}&#10;\usepackage{amsmath}&#10;\pagestyle{empty}&#10;\begin{document}&#10;&#10;\[&#10;\begin{array}{l c c}&#10;\textbf{Pole} &amp; \textbf{Frequency [rad/s]} &amp; \textbf{Damping ratio} \\&#10;\hline&#10;-3.062 \pm 3.296i &amp; 4.499 &amp; 0.681 \\&#10;+2.975             &amp; 2.975    &amp; \-     \\&#10;\end{array}&#10;\]&#10;&#10;\end{document}" title="IguanaTex Picture Display">
            <a:extLst>
              <a:ext uri="{FF2B5EF4-FFF2-40B4-BE49-F238E27FC236}">
                <a16:creationId xmlns:a16="http://schemas.microsoft.com/office/drawing/2014/main" id="{1BFA69AF-D0D9-4BE2-D966-D0D13F533A5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977" y="4757866"/>
            <a:ext cx="6607544" cy="82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3940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794742A-6A15-A1ED-3E27-C069931A6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4A28969-2A98-7D54-DEF3-F115C8E36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33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E1007B5C-9551-B936-E56E-0D0FBCC69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2107AAD6-8489-5F63-6EAF-E51439A98EB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7ED452E5-4D75-7C10-05B3-BDD95C6F06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520" y="285462"/>
                <a:ext cx="10989280" cy="840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rgbClr val="102B51"/>
                    </a:solidFill>
                  </a:rPr>
                  <a:t>T2: </a:t>
                </a:r>
                <a:r>
                  <a:rPr lang="it-IT" dirty="0" err="1">
                    <a:solidFill>
                      <a:srgbClr val="102B51"/>
                    </a:solidFill>
                  </a:rPr>
                  <a:t>Variances</a:t>
                </a:r>
                <a:r>
                  <a:rPr lang="it-IT" dirty="0">
                    <a:solidFill>
                      <a:srgbClr val="102B51"/>
                    </a:solidFill>
                  </a:rPr>
                  <a:t> of </a:t>
                </a:r>
                <a:r>
                  <a:rPr lang="it-IT" dirty="0" err="1">
                    <a:solidFill>
                      <a:srgbClr val="102B51"/>
                    </a:solidFill>
                  </a:rPr>
                  <a:t>estimated</a:t>
                </a:r>
                <a:r>
                  <a:rPr lang="it-IT" dirty="0">
                    <a:solidFill>
                      <a:srgbClr val="102B51"/>
                    </a:solidFill>
                  </a:rPr>
                  <a:t> PBSID-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02B51"/>
                    </a:solidFill>
                  </a:rPr>
                  <a:t> parameters</a:t>
                </a:r>
              </a:p>
            </p:txBody>
          </p:sp>
        </mc:Choice>
        <mc:Fallback xmlns="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7ED452E5-4D75-7C10-05B3-BDD95C6F06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0" y="285462"/>
                <a:ext cx="10989280" cy="840083"/>
              </a:xfrm>
              <a:prstGeom prst="rect">
                <a:avLst/>
              </a:prstGeom>
              <a:blipFill>
                <a:blip r:embed="rId10"/>
                <a:stretch>
                  <a:fillRect l="-2052" t="-8696" b="-210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72262A-0003-181C-AD58-C52D9C29AE43}"/>
              </a:ext>
            </a:extLst>
          </p:cNvPr>
          <p:cNvSpPr txBox="1"/>
          <p:nvPr/>
        </p:nvSpPr>
        <p:spPr>
          <a:xfrm>
            <a:off x="559394" y="1264252"/>
            <a:ext cx="107944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From </a:t>
            </a:r>
            <a:r>
              <a:rPr lang="it-IT" i="1" dirty="0">
                <a:latin typeface="IBM Plex Sans" panose="020B0503050203000203" pitchFamily="34" charset="0"/>
              </a:rPr>
              <a:t>TU Delft </a:t>
            </a:r>
            <a:r>
              <a:rPr lang="it-IT" i="1" dirty="0">
                <a:latin typeface="Consolas" panose="020B0609020204030204" pitchFamily="49" charset="0"/>
              </a:rPr>
              <a:t>PBSID Toolbox 			</a:t>
            </a:r>
            <a:r>
              <a:rPr lang="it-IT" sz="1600" dirty="0">
                <a:latin typeface="Consolas" panose="020B0609020204030204" pitchFamily="49" charset="0"/>
              </a:rPr>
              <a:t>dvar4abcdk: </a:t>
            </a:r>
            <a:r>
              <a:rPr lang="it-IT" sz="1600" dirty="0" err="1">
                <a:latin typeface="IBM Plex Sans" panose="020B0503050203000203" pitchFamily="34" charset="0"/>
              </a:rPr>
              <a:t>function</a:t>
            </a:r>
            <a:r>
              <a:rPr lang="it-IT" sz="1600" dirty="0">
                <a:latin typeface="IBM Plex Sans" panose="020B0503050203000203" pitchFamily="34" charset="0"/>
              </a:rPr>
              <a:t> </a:t>
            </a:r>
            <a:r>
              <a:rPr lang="it-IT" sz="1600" dirty="0" err="1">
                <a:latin typeface="IBM Plex Sans" panose="020B0503050203000203" pitchFamily="34" charset="0"/>
              </a:rPr>
              <a:t>that</a:t>
            </a:r>
            <a:r>
              <a:rPr lang="it-IT" sz="1600" dirty="0">
                <a:latin typeface="IBM Plex Sans" panose="020B0503050203000203" pitchFamily="34" charset="0"/>
              </a:rPr>
              <a:t> </a:t>
            </a:r>
            <a:r>
              <a:rPr lang="it-IT" sz="1600" dirty="0" err="1">
                <a:latin typeface="IBM Plex Sans" panose="020B0503050203000203" pitchFamily="34" charset="0"/>
              </a:rPr>
              <a:t>estimates</a:t>
            </a:r>
            <a:r>
              <a:rPr lang="it-IT" sz="1600" dirty="0">
                <a:latin typeface="IBM Plex Sans" panose="020B0503050203000203" pitchFamily="34" charset="0"/>
              </a:rPr>
              <a:t> the 							                            </a:t>
            </a:r>
            <a:r>
              <a:rPr lang="it-IT" sz="1600" dirty="0" err="1">
                <a:latin typeface="IBM Plex Sans" panose="020B0503050203000203" pitchFamily="34" charset="0"/>
              </a:rPr>
              <a:t>asymptotic</a:t>
            </a:r>
            <a:r>
              <a:rPr lang="it-IT" sz="1600" dirty="0">
                <a:latin typeface="IBM Plex Sans" panose="020B0503050203000203" pitchFamily="34" charset="0"/>
              </a:rPr>
              <a:t> </a:t>
            </a:r>
            <a:r>
              <a:rPr lang="it-IT" sz="1600" dirty="0" err="1">
                <a:latin typeface="IBM Plex Sans" panose="020B0503050203000203" pitchFamily="34" charset="0"/>
              </a:rPr>
              <a:t>variances</a:t>
            </a:r>
            <a:r>
              <a:rPr lang="it-IT" sz="1600" dirty="0">
                <a:latin typeface="IBM Plex Sans" panose="020B0503050203000203" pitchFamily="34" charset="0"/>
              </a:rPr>
              <a:t> of the 							                            </a:t>
            </a:r>
            <a:r>
              <a:rPr lang="it-IT" sz="1600" dirty="0" err="1">
                <a:latin typeface="IBM Plex Sans" panose="020B0503050203000203" pitchFamily="34" charset="0"/>
              </a:rPr>
              <a:t>unstructured</a:t>
            </a:r>
            <a:r>
              <a:rPr lang="it-IT" sz="1600" dirty="0">
                <a:latin typeface="IBM Plex Sans" panose="020B0503050203000203" pitchFamily="34" charset="0"/>
              </a:rPr>
              <a:t> </a:t>
            </a:r>
            <a:r>
              <a:rPr lang="it-IT" sz="1600" dirty="0" err="1">
                <a:latin typeface="IBM Plex Sans" panose="020B0503050203000203" pitchFamily="34" charset="0"/>
              </a:rPr>
              <a:t>identified</a:t>
            </a:r>
            <a:r>
              <a:rPr lang="it-IT" sz="1600" dirty="0">
                <a:latin typeface="IBM Plex Sans" panose="020B0503050203000203" pitchFamily="34" charset="0"/>
              </a:rPr>
              <a:t> model</a:t>
            </a:r>
            <a:endParaRPr lang="it-IT" sz="1600" i="1" dirty="0">
              <a:latin typeface="IBM Plex Sans" panose="020B0503050203000203" pitchFamily="34" charset="0"/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FC16A619-C93A-ED43-9666-50FEE80C9966}"/>
              </a:ext>
            </a:extLst>
          </p:cNvPr>
          <p:cNvCxnSpPr/>
          <p:nvPr/>
        </p:nvCxnSpPr>
        <p:spPr>
          <a:xfrm>
            <a:off x="4129548" y="1465006"/>
            <a:ext cx="16026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\documentclass{article}&#10;\usepackage{amsmath}&#10;\pagestyle{empty}&#10;\begin{document}&#10;&#10;$ \{ u, y \} $&#10;&#10;&#10;\end{document}" title="IguanaTex Picture Display">
            <a:extLst>
              <a:ext uri="{FF2B5EF4-FFF2-40B4-BE49-F238E27FC236}">
                <a16:creationId xmlns:a16="http://schemas.microsoft.com/office/drawing/2014/main" id="{B6CB9BC2-CDDF-2EA7-1948-EFB458B368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62690"/>
            <a:ext cx="486400" cy="202606"/>
          </a:xfrm>
          <a:prstGeom prst="rect">
            <a:avLst/>
          </a:prstGeom>
        </p:spPr>
      </p:pic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CCFE94F-032F-2C95-B8B3-3A22A0D951A6}"/>
              </a:ext>
            </a:extLst>
          </p:cNvPr>
          <p:cNvCxnSpPr>
            <a:cxnSpLocks/>
          </p:cNvCxnSpPr>
          <p:nvPr/>
        </p:nvCxnSpPr>
        <p:spPr>
          <a:xfrm>
            <a:off x="1537610" y="2663993"/>
            <a:ext cx="604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0357B06-46D2-A7CC-902C-B30E137FF69F}"/>
              </a:ext>
            </a:extLst>
          </p:cNvPr>
          <p:cNvSpPr txBox="1"/>
          <p:nvPr/>
        </p:nvSpPr>
        <p:spPr>
          <a:xfrm>
            <a:off x="2260281" y="2494716"/>
            <a:ext cx="10085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IBM Plex Sans" panose="020B0503050203000203" pitchFamily="34" charset="0"/>
              </a:rPr>
              <a:t>PBSID</a:t>
            </a:r>
          </a:p>
        </p:txBody>
      </p:sp>
      <p:pic>
        <p:nvPicPr>
          <p:cNvPr id="16" name="Immagine 15" descr="\documentclass{article}&#10;\usepackage{amsmath}&#10;\pagestyle{empty}&#10;\begin{document}&#10;&#10;$ \{ p, f, n \}_{\text{opt}} $&#10;&#10;&#10;\end{document}" title="IguanaTex Picture Display">
            <a:extLst>
              <a:ext uri="{FF2B5EF4-FFF2-40B4-BE49-F238E27FC236}">
                <a16:creationId xmlns:a16="http://schemas.microsoft.com/office/drawing/2014/main" id="{662A48F1-BFAD-4D9B-AB29-A69414727FF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61" y="1954207"/>
            <a:ext cx="808960" cy="183680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6C6144BD-40DC-4AF0-AF25-C05695FC0D4B}"/>
              </a:ext>
            </a:extLst>
          </p:cNvPr>
          <p:cNvCxnSpPr/>
          <p:nvPr/>
        </p:nvCxnSpPr>
        <p:spPr>
          <a:xfrm>
            <a:off x="2663404" y="2196879"/>
            <a:ext cx="0" cy="23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3EE1AD92-6222-1C56-D6AE-E4E4582C4534}"/>
              </a:ext>
            </a:extLst>
          </p:cNvPr>
          <p:cNvCxnSpPr>
            <a:cxnSpLocks/>
          </p:cNvCxnSpPr>
          <p:nvPr/>
        </p:nvCxnSpPr>
        <p:spPr>
          <a:xfrm>
            <a:off x="3169021" y="2663993"/>
            <a:ext cx="604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Immagine 20" descr="\documentclass{article}&#10;\usepackage{amsmath}&#10;\pagestyle{empty}&#10;\begin{document}&#10;&#10;&#10;$ \{ \hat{A},\hat{B},\hat{C},\hat{D} \} $ &#10;&#10;\end{document}" title="IguanaTex Picture Display">
            <a:extLst>
              <a:ext uri="{FF2B5EF4-FFF2-40B4-BE49-F238E27FC236}">
                <a16:creationId xmlns:a16="http://schemas.microsoft.com/office/drawing/2014/main" id="{DD6347C0-BE26-DFDE-86B8-5FBC6C5F835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107" y="2542941"/>
            <a:ext cx="1092023" cy="242103"/>
          </a:xfrm>
          <a:prstGeom prst="rect">
            <a:avLst/>
          </a:prstGeom>
        </p:spPr>
      </p:pic>
      <p:cxnSp>
        <p:nvCxnSpPr>
          <p:cNvPr id="22" name="Connettore 2 21">
            <a:extLst>
              <a:ext uri="{FF2B5EF4-FFF2-40B4-BE49-F238E27FC236}">
                <a16:creationId xmlns:a16="http://schemas.microsoft.com/office/drawing/2014/main" id="{85493082-93D6-3B9A-AFCD-008B5FDDC025}"/>
              </a:ext>
            </a:extLst>
          </p:cNvPr>
          <p:cNvCxnSpPr>
            <a:cxnSpLocks/>
          </p:cNvCxnSpPr>
          <p:nvPr/>
        </p:nvCxnSpPr>
        <p:spPr>
          <a:xfrm>
            <a:off x="5179794" y="2663992"/>
            <a:ext cx="604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AF5F3384-5C71-2F34-B3EC-8665BDC94067}"/>
              </a:ext>
            </a:extLst>
          </p:cNvPr>
          <p:cNvSpPr txBox="1"/>
          <p:nvPr/>
        </p:nvSpPr>
        <p:spPr>
          <a:xfrm>
            <a:off x="5979142" y="2494716"/>
            <a:ext cx="163215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dirty="0">
                <a:latin typeface="Consolas" panose="020B0609020204030204" pitchFamily="49" charset="0"/>
              </a:rPr>
              <a:t>dvar4abcdk</a:t>
            </a:r>
            <a:endParaRPr lang="it-IT" sz="1600" dirty="0"/>
          </a:p>
        </p:txBody>
      </p: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F80C1033-B493-27DD-1487-BA514B7FDCE2}"/>
              </a:ext>
            </a:extLst>
          </p:cNvPr>
          <p:cNvCxnSpPr>
            <a:cxnSpLocks/>
          </p:cNvCxnSpPr>
          <p:nvPr/>
        </p:nvCxnSpPr>
        <p:spPr>
          <a:xfrm>
            <a:off x="7387136" y="2663992"/>
            <a:ext cx="60468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2F28574-48F7-7592-5239-B00E9A31F581}"/>
              </a:ext>
            </a:extLst>
          </p:cNvPr>
          <p:cNvSpPr txBox="1"/>
          <p:nvPr/>
        </p:nvSpPr>
        <p:spPr>
          <a:xfrm>
            <a:off x="8132172" y="2419997"/>
            <a:ext cx="15132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IBM Plex Sans" panose="020B0503050203000203" pitchFamily="34" charset="0"/>
              </a:rPr>
              <a:t>As</a:t>
            </a:r>
            <a:r>
              <a:rPr lang="it-IT" sz="1400" dirty="0">
                <a:latin typeface="IBM Plex Sans" panose="020B0503050203000203" pitchFamily="34" charset="0"/>
              </a:rPr>
              <a:t>. Var. of state </a:t>
            </a:r>
            <a:r>
              <a:rPr lang="it-IT" sz="1400" dirty="0" err="1">
                <a:latin typeface="IBM Plex Sans" panose="020B0503050203000203" pitchFamily="34" charset="0"/>
              </a:rPr>
              <a:t>space</a:t>
            </a:r>
            <a:r>
              <a:rPr lang="it-IT" sz="1400" dirty="0">
                <a:latin typeface="IBM Plex Sans" panose="020B0503050203000203" pitchFamily="34" charset="0"/>
              </a:rPr>
              <a:t> model</a:t>
            </a:r>
          </a:p>
        </p:txBody>
      </p:sp>
      <p:pic>
        <p:nvPicPr>
          <p:cNvPr id="29" name="Immagine 28" descr="\documentclass{article}&#10;\usepackage{amsmath}&#10;\pagestyle{empty}&#10;\begin{document}&#10;&#10;&#10;$ \{ \mathbf{P}_{\hat{A}},\mathbf{P}_{\hat{B}},\mathbf{P}_{\hat{C}},\mathbf{P}_{\hat{D}} \} $ &#10;&#10;\end{document}" title="IguanaTex Picture Display">
            <a:extLst>
              <a:ext uri="{FF2B5EF4-FFF2-40B4-BE49-F238E27FC236}">
                <a16:creationId xmlns:a16="http://schemas.microsoft.com/office/drawing/2014/main" id="{057AC56A-1D05-5218-EB5F-D230967B586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7700" y="2545867"/>
            <a:ext cx="1634743" cy="219429"/>
          </a:xfrm>
          <a:prstGeom prst="rect">
            <a:avLst/>
          </a:prstGeom>
        </p:spPr>
      </p:pic>
      <p:cxnSp>
        <p:nvCxnSpPr>
          <p:cNvPr id="31" name="Connettore a gomito 30">
            <a:extLst>
              <a:ext uri="{FF2B5EF4-FFF2-40B4-BE49-F238E27FC236}">
                <a16:creationId xmlns:a16="http://schemas.microsoft.com/office/drawing/2014/main" id="{B99D57B3-C580-CE2D-DA6C-2DA9CF2C51A2}"/>
              </a:ext>
            </a:extLst>
          </p:cNvPr>
          <p:cNvCxnSpPr>
            <a:cxnSpLocks/>
          </p:cNvCxnSpPr>
          <p:nvPr/>
        </p:nvCxnSpPr>
        <p:spPr>
          <a:xfrm rot="5400000">
            <a:off x="8885689" y="2999217"/>
            <a:ext cx="684219" cy="677979"/>
          </a:xfrm>
          <a:prstGeom prst="bentConnector3">
            <a:avLst>
              <a:gd name="adj1" fmla="val 9885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FBD8BBBA-D591-B958-104E-F6DF79CD2AF5}"/>
              </a:ext>
            </a:extLst>
          </p:cNvPr>
          <p:cNvSpPr txBox="1"/>
          <p:nvPr/>
        </p:nvSpPr>
        <p:spPr>
          <a:xfrm>
            <a:off x="6983808" y="3418706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IBM Plex Sans" panose="020B0503050203000203" pitchFamily="34" charset="0"/>
              </a:rPr>
              <a:t>M = 20’000 random </a:t>
            </a:r>
            <a:r>
              <a:rPr lang="it-IT" sz="1400" dirty="0" err="1">
                <a:latin typeface="IBM Plex Sans" panose="020B0503050203000203" pitchFamily="34" charset="0"/>
              </a:rPr>
              <a:t>unstructured</a:t>
            </a:r>
            <a:r>
              <a:rPr lang="it-IT" sz="1400" dirty="0">
                <a:latin typeface="IBM Plex Sans" panose="020B0503050203000203" pitchFamily="34" charset="0"/>
              </a:rPr>
              <a:t> models</a:t>
            </a:r>
          </a:p>
        </p:txBody>
      </p:sp>
      <p:cxnSp>
        <p:nvCxnSpPr>
          <p:cNvPr id="41" name="Connettore 2 40">
            <a:extLst>
              <a:ext uri="{FF2B5EF4-FFF2-40B4-BE49-F238E27FC236}">
                <a16:creationId xmlns:a16="http://schemas.microsoft.com/office/drawing/2014/main" id="{4F9C32E8-8F72-D697-B68C-2BFBD34EB1E5}"/>
              </a:ext>
            </a:extLst>
          </p:cNvPr>
          <p:cNvCxnSpPr>
            <a:cxnSpLocks/>
          </p:cNvCxnSpPr>
          <p:nvPr/>
        </p:nvCxnSpPr>
        <p:spPr>
          <a:xfrm flipH="1">
            <a:off x="6292646" y="3704347"/>
            <a:ext cx="5733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C00AD6E8-73DB-557C-D4FE-FA7E315875B5}"/>
                  </a:ext>
                </a:extLst>
              </p:cNvPr>
              <p:cNvSpPr txBox="1"/>
              <p:nvPr/>
            </p:nvSpPr>
            <p:spPr>
              <a:xfrm>
                <a:off x="4482007" y="3535070"/>
                <a:ext cx="161399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it-IT" sz="1600" dirty="0">
                    <a:latin typeface="IBM Plex Sans" panose="020B0503050203000203" pitchFamily="34" charset="0"/>
                  </a:rPr>
                  <a:t> structuring</a:t>
                </a:r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C00AD6E8-73DB-557C-D4FE-FA7E31587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2007" y="3535070"/>
                <a:ext cx="1613993" cy="338554"/>
              </a:xfrm>
              <a:prstGeom prst="rect">
                <a:avLst/>
              </a:prstGeom>
              <a:blipFill>
                <a:blip r:embed="rId15"/>
                <a:stretch>
                  <a:fillRect t="-3636" b="-254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Immagine 45" descr="\documentclass{article}&#10;\usepackage{amsmath}&#10;\pagestyle{empty}&#10;\begin{document}&#10;&#10;$ \{ \omega_1, \omega_2, N \}_{\text{opt}} $&#10;&#10;&#10;\end{document}" title="IguanaTex Picture Display">
            <a:extLst>
              <a:ext uri="{FF2B5EF4-FFF2-40B4-BE49-F238E27FC236}">
                <a16:creationId xmlns:a16="http://schemas.microsoft.com/office/drawing/2014/main" id="{D19651E2-B5F3-04F4-720C-A521E84D159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723" y="3038722"/>
            <a:ext cx="1058560" cy="183680"/>
          </a:xfrm>
          <a:prstGeom prst="rect">
            <a:avLst/>
          </a:prstGeom>
        </p:spPr>
      </p:pic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C296FE61-339E-0341-7DE1-625681199917}"/>
              </a:ext>
            </a:extLst>
          </p:cNvPr>
          <p:cNvCxnSpPr/>
          <p:nvPr/>
        </p:nvCxnSpPr>
        <p:spPr>
          <a:xfrm>
            <a:off x="5292781" y="3301349"/>
            <a:ext cx="0" cy="2347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A5312485-4591-DA0D-3028-B4D929B0043C}"/>
              </a:ext>
            </a:extLst>
          </p:cNvPr>
          <p:cNvSpPr txBox="1"/>
          <p:nvPr/>
        </p:nvSpPr>
        <p:spPr>
          <a:xfrm>
            <a:off x="1565617" y="3366514"/>
            <a:ext cx="1905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IBM Plex Sans" panose="020B0503050203000203" pitchFamily="34" charset="0"/>
              </a:rPr>
              <a:t>Monte Carlo </a:t>
            </a:r>
            <a:r>
              <a:rPr lang="it-IT" sz="1400" dirty="0" err="1">
                <a:latin typeface="IBM Plex Sans" panose="020B0503050203000203" pitchFamily="34" charset="0"/>
              </a:rPr>
              <a:t>distribution</a:t>
            </a:r>
            <a:r>
              <a:rPr lang="it-IT" sz="1400" dirty="0">
                <a:latin typeface="IBM Plex Sans" panose="020B0503050203000203" pitchFamily="34" charset="0"/>
              </a:rPr>
              <a:t> of est. </a:t>
            </a:r>
            <a:r>
              <a:rPr lang="it-IT" sz="1400" dirty="0" err="1">
                <a:latin typeface="IBM Plex Sans" panose="020B0503050203000203" pitchFamily="34" charset="0"/>
              </a:rPr>
              <a:t>physical</a:t>
            </a:r>
            <a:r>
              <a:rPr lang="it-IT" sz="1400" dirty="0">
                <a:latin typeface="IBM Plex Sans" panose="020B0503050203000203" pitchFamily="34" charset="0"/>
              </a:rPr>
              <a:t> </a:t>
            </a:r>
            <a:r>
              <a:rPr lang="it-IT" sz="1400" dirty="0" err="1">
                <a:latin typeface="IBM Plex Sans" panose="020B0503050203000203" pitchFamily="34" charset="0"/>
              </a:rPr>
              <a:t>parameters</a:t>
            </a:r>
            <a:endParaRPr lang="it-IT" sz="1400" dirty="0">
              <a:latin typeface="IBM Plex Sans" panose="020B0503050203000203" pitchFamily="34" charset="0"/>
            </a:endParaRPr>
          </a:p>
        </p:txBody>
      </p:sp>
      <p:cxnSp>
        <p:nvCxnSpPr>
          <p:cNvPr id="49" name="Connettore 2 48">
            <a:extLst>
              <a:ext uri="{FF2B5EF4-FFF2-40B4-BE49-F238E27FC236}">
                <a16:creationId xmlns:a16="http://schemas.microsoft.com/office/drawing/2014/main" id="{147A4E7D-7233-25F8-B2BD-B9A39D4BB399}"/>
              </a:ext>
            </a:extLst>
          </p:cNvPr>
          <p:cNvCxnSpPr>
            <a:cxnSpLocks/>
          </p:cNvCxnSpPr>
          <p:nvPr/>
        </p:nvCxnSpPr>
        <p:spPr>
          <a:xfrm flipH="1">
            <a:off x="3628818" y="3735846"/>
            <a:ext cx="57338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6837B5AA-B251-1006-C82E-FA3A9651D4E3}"/>
              </a:ext>
            </a:extLst>
          </p:cNvPr>
          <p:cNvSpPr txBox="1"/>
          <p:nvPr/>
        </p:nvSpPr>
        <p:spPr>
          <a:xfrm>
            <a:off x="639097" y="4463506"/>
            <a:ext cx="107833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/>
              <a:t>The </a:t>
            </a:r>
            <a:r>
              <a:rPr lang="it-IT" sz="1600" dirty="0" err="1"/>
              <a:t>expectation</a:t>
            </a:r>
            <a:r>
              <a:rPr lang="it-IT" sz="1600" dirty="0"/>
              <a:t> and standard </a:t>
            </a:r>
            <a:r>
              <a:rPr lang="it-IT" sz="1600" dirty="0" err="1"/>
              <a:t>deviations</a:t>
            </a:r>
            <a:r>
              <a:rPr lang="it-IT" sz="1600" dirty="0"/>
              <a:t> of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err="1"/>
              <a:t>parameter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evaluated</a:t>
            </a:r>
            <a:r>
              <a:rPr lang="it-IT" sz="1600" dirty="0"/>
              <a:t> </a:t>
            </a:r>
            <a:r>
              <a:rPr lang="it-IT" sz="1600" dirty="0" err="1"/>
              <a:t>through</a:t>
            </a:r>
            <a:r>
              <a:rPr lang="it-IT" sz="1600" dirty="0"/>
              <a:t>: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6EDE3E88-74FA-C68D-F8FD-28BB56F4E2F6}"/>
              </a:ext>
            </a:extLst>
          </p:cNvPr>
          <p:cNvSpPr/>
          <p:nvPr/>
        </p:nvSpPr>
        <p:spPr>
          <a:xfrm>
            <a:off x="5979142" y="2509915"/>
            <a:ext cx="1265739" cy="34568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Rettangolo con angoli arrotondati 51">
            <a:extLst>
              <a:ext uri="{FF2B5EF4-FFF2-40B4-BE49-F238E27FC236}">
                <a16:creationId xmlns:a16="http://schemas.microsoft.com/office/drawing/2014/main" id="{2C72AA6A-9C1E-37A3-2F39-77C1E1DC76AC}"/>
              </a:ext>
            </a:extLst>
          </p:cNvPr>
          <p:cNvSpPr/>
          <p:nvPr/>
        </p:nvSpPr>
        <p:spPr>
          <a:xfrm>
            <a:off x="2283135" y="2489170"/>
            <a:ext cx="766484" cy="34568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14EA19D9-B8F3-EFFF-3AAC-9269AC770E0F}"/>
              </a:ext>
            </a:extLst>
          </p:cNvPr>
          <p:cNvSpPr/>
          <p:nvPr/>
        </p:nvSpPr>
        <p:spPr>
          <a:xfrm>
            <a:off x="4398845" y="3566105"/>
            <a:ext cx="1697154" cy="34568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9" name="Immagine 58" descr="\documentclass{article}&#10;\usepackage{amsmath}&#10;\pagestyle{empty}&#10;\begin{document}&#10;&#10;\begin{align}&#10;\hat{E}[\vartheta_i] &amp;=\hat{\mu} = \frac{1}{M}\sum_{k=1}^{M}\vartheta_i^{(k)} \\&#10;\hat{\sigma}^2[\vartheta_i] &amp;= \frac{1}{M-1}\sum_{k=1}^{M} (\vartheta_i^{(k)}-\hat{\mu})^2&#10;\end{align}&#10;&#10;&#10;\end{document}" title="IguanaTex Picture Display">
            <a:extLst>
              <a:ext uri="{FF2B5EF4-FFF2-40B4-BE49-F238E27FC236}">
                <a16:creationId xmlns:a16="http://schemas.microsoft.com/office/drawing/2014/main" id="{5DBAB489-11BC-1C45-7107-5A7D591A4B1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378"/>
          <a:stretch>
            <a:fillRect/>
          </a:stretch>
        </p:blipFill>
        <p:spPr>
          <a:xfrm>
            <a:off x="4292557" y="4802060"/>
            <a:ext cx="2883499" cy="1411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4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9D0ADF-B9B9-D62B-9482-E0F224F40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B696ACA5-D329-6DEE-EE2C-B18C9EC3B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34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EACDA3DA-2BDB-C2E8-CB0C-8596A67F8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8712473C-7C85-97C5-B714-6C917432B70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929265F1-4AE2-714E-7408-8DCEDC023D2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4520" y="285462"/>
                <a:ext cx="10989280" cy="84008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dirty="0">
                    <a:solidFill>
                      <a:srgbClr val="102B51"/>
                    </a:solidFill>
                  </a:rPr>
                  <a:t>T2: </a:t>
                </a:r>
                <a:r>
                  <a:rPr lang="it-IT" dirty="0" err="1">
                    <a:solidFill>
                      <a:srgbClr val="102B51"/>
                    </a:solidFill>
                  </a:rPr>
                  <a:t>Variances</a:t>
                </a:r>
                <a:r>
                  <a:rPr lang="it-IT" dirty="0">
                    <a:solidFill>
                      <a:srgbClr val="102B51"/>
                    </a:solidFill>
                  </a:rPr>
                  <a:t> of </a:t>
                </a:r>
                <a:r>
                  <a:rPr lang="it-IT" dirty="0" err="1">
                    <a:solidFill>
                      <a:srgbClr val="102B51"/>
                    </a:solidFill>
                  </a:rPr>
                  <a:t>estimated</a:t>
                </a:r>
                <a:r>
                  <a:rPr lang="it-IT" dirty="0">
                    <a:solidFill>
                      <a:srgbClr val="102B51"/>
                    </a:solidFill>
                  </a:rPr>
                  <a:t> PBSID-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smtClean="0">
                            <a:solidFill>
                              <a:srgbClr val="102B5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102B51"/>
                    </a:solidFill>
                  </a:rPr>
                  <a:t> parameters</a:t>
                </a:r>
              </a:p>
            </p:txBody>
          </p:sp>
        </mc:Choice>
        <mc:Fallback xmlns="">
          <p:sp>
            <p:nvSpPr>
              <p:cNvPr id="2" name="Titolo 2">
                <a:extLst>
                  <a:ext uri="{FF2B5EF4-FFF2-40B4-BE49-F238E27FC236}">
                    <a16:creationId xmlns:a16="http://schemas.microsoft.com/office/drawing/2014/main" id="{929265F1-4AE2-714E-7408-8DCEDC023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20" y="285462"/>
                <a:ext cx="10989280" cy="840083"/>
              </a:xfrm>
              <a:prstGeom prst="rect">
                <a:avLst/>
              </a:prstGeom>
              <a:blipFill>
                <a:blip r:embed="rId5"/>
                <a:stretch>
                  <a:fillRect l="-2052" t="-8696" b="-210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magine 6" descr="Immagine che contiene testo, schermat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185C276F-13D6-0129-AA2C-7E0E545695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48" y="1267413"/>
            <a:ext cx="4972665" cy="4616352"/>
          </a:xfrm>
          <a:prstGeom prst="rect">
            <a:avLst/>
          </a:prstGeom>
        </p:spPr>
      </p:pic>
      <p:pic>
        <p:nvPicPr>
          <p:cNvPr id="21" name="Immagine 20" descr="\documentclass{article}&#10;\usepackage{amsmath}&#10;\pagestyle{empty}&#10;\begin{document}&#10;&#10;\begin{equation*}&#10;\begin{array}{llccc}&#10;\textbf{Parameter} &amp;  &amp; \textbf{Nominal} &amp; \boldsymbol{\mu_{\mathrm{MC}}} &amp; \boldsymbol{\sigma_{\mathrm{MC}}} \\&#10;\hline&#10;X_u         &amp; \text{1/s}         &amp; -0.3035 &amp; -0.3394 &amp; 0.0842 \\&#10;X_q         &amp; \text{m/(s rad)} &amp;  0.1891 &amp;  0.1834 &amp; 0.0549 \\&#10;M_u         &amp; \text{rad/(s m)} &amp; -6.1383 &amp; -6.0876  &amp; 0.1391 \\&#10;M_q         &amp; \text{1/s}         &amp; -2.8462 &amp; -2.8208 &amp; 0.0788 \\&#10;X_{\delta}  &amp; \text{m/s$^2$}     &amp; -8.5048 &amp; -5.5505 &amp; 4.8385 \\&#10;M_{\delta}  &amp; \text{rad/s$^2$}   &amp; 462.210 &amp; 462.296 &amp; 6.3276 \\&#10;\end{array}&#10;\end{equation*}&#10;&#10;&#10;&#10;&#10;\end{document}" title="IguanaTex Picture Display">
            <a:extLst>
              <a:ext uri="{FF2B5EF4-FFF2-40B4-BE49-F238E27FC236}">
                <a16:creationId xmlns:a16="http://schemas.microsoft.com/office/drawing/2014/main" id="{BA22ADA1-0003-499C-C6F3-5455491DAF2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408" y="2497526"/>
            <a:ext cx="5732022" cy="186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487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8F6D1D-521F-F00F-F5AE-BF167C2B8B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AD6828CF-7029-001F-6A39-218E0C388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35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5E387C33-13C0-AE23-D32F-94A0154B9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8DD046DE-D1FA-3538-AC36-6B16F845B2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A058FF64-E763-B8D2-85D6-F6E57CA369F5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T2: </a:t>
            </a:r>
            <a:r>
              <a:rPr lang="it-IT" dirty="0">
                <a:solidFill>
                  <a:srgbClr val="102B51"/>
                </a:solidFill>
              </a:rPr>
              <a:t>Bode Plots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6" name="Immagine 5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56499DCA-598F-9133-3314-34F8FEA34F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57" y="1125545"/>
            <a:ext cx="10745285" cy="4797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649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9AB2AD-8049-7A41-101B-6A8DD44DF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BDF800B-D629-BB44-EC14-991848FB0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36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BB9A52C-1D37-62E3-A3AA-4D7119618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282DF612-0B63-85A0-5EA9-3BFF367978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C804D782-C6EC-AA01-DB33-BE5544A43CB0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T2: </a:t>
            </a:r>
            <a:r>
              <a:rPr lang="it-IT" dirty="0">
                <a:solidFill>
                  <a:srgbClr val="102B51"/>
                </a:solidFill>
              </a:rPr>
              <a:t>Pole/Zero </a:t>
            </a:r>
            <a:r>
              <a:rPr lang="it-IT" dirty="0" err="1">
                <a:solidFill>
                  <a:srgbClr val="102B51"/>
                </a:solidFill>
              </a:rPr>
              <a:t>Map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6" name="Immagine 5" descr="Immagine che contiene testo, schermata, diagramma, numero&#10;&#10;Il contenuto generato dall'IA potrebbe non essere corretto.">
            <a:extLst>
              <a:ext uri="{FF2B5EF4-FFF2-40B4-BE49-F238E27FC236}">
                <a16:creationId xmlns:a16="http://schemas.microsoft.com/office/drawing/2014/main" id="{EFAFDCA1-A1E7-A83A-162D-6155C2FAE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000" y="1125545"/>
            <a:ext cx="7508757" cy="4995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067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ECDD445-442D-2DBC-8EFF-409DF042D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calligrafia, Carattere, linea&#10;&#10;Il contenuto generato dall'IA potrebbe non essere corretto.">
            <a:extLst>
              <a:ext uri="{FF2B5EF4-FFF2-40B4-BE49-F238E27FC236}">
                <a16:creationId xmlns:a16="http://schemas.microsoft.com/office/drawing/2014/main" id="{C7D79A21-E81D-A1D0-7ADB-996E92A166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191" y="1125545"/>
            <a:ext cx="10877618" cy="5196661"/>
          </a:xfrm>
          <a:prstGeom prst="rect">
            <a:avLst/>
          </a:prstGeom>
        </p:spPr>
      </p:pic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6115865F-4991-7759-7489-2D0B52E29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37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13C0C753-8DCF-3AF3-D858-012B10AB1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600088A6-5966-DF15-AACD-461EEC84A3F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3042092C-4821-CF2D-5B84-25DE6DF89BCF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T2.5: Model Validation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CB10C9E-5DAA-C570-6EE8-011066F4F05D}"/>
              </a:ext>
            </a:extLst>
          </p:cNvPr>
          <p:cNvSpPr txBox="1"/>
          <p:nvPr/>
        </p:nvSpPr>
        <p:spPr>
          <a:xfrm>
            <a:off x="8153172" y="3855731"/>
            <a:ext cx="2143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Validation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</a:p>
        </p:txBody>
      </p:sp>
      <p:pic>
        <p:nvPicPr>
          <p:cNvPr id="8" name="Immagine 7" descr="\documentclass{article}&#10;\usepackage{amsmath}&#10;\pagestyle{empty}&#10;\begin{document}&#10;&#10;\[&#10;\begin{array}{c|ccc}&#10; &amp; q &amp; \theta &amp; a_x \\&#10;\hline&#10;\textbf{VAF} &amp; 96.77\% &amp; 97.25\% &amp; 83.51\% \\&#10;\hline&#10;\textbf{FIT} &amp; 96.77\% &amp; 97.25\% &amp; 83.50\% \\&#10;\hline&#10;\textbf{PEC} &amp; 0.325 &amp; 0.003 &amp; 0.364 \\&#10;\end{array}&#10;\]&#10;&#10;&#10;\end{document}" title="IguanaTex Picture Display">
            <a:extLst>
              <a:ext uri="{FF2B5EF4-FFF2-40B4-BE49-F238E27FC236}">
                <a16:creationId xmlns:a16="http://schemas.microsoft.com/office/drawing/2014/main" id="{494BE798-1CA3-E42E-8438-4CD9A8D4201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321" y="4325890"/>
            <a:ext cx="3974399" cy="124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72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3E56F-32E8-9BD8-0F61-CE85BD529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2">
            <a:extLst>
              <a:ext uri="{FF2B5EF4-FFF2-40B4-BE49-F238E27FC236}">
                <a16:creationId xmlns:a16="http://schemas.microsoft.com/office/drawing/2014/main" id="{F77E552D-3E1A-4EC9-56D7-92AA2D6EDC6C}"/>
              </a:ext>
            </a:extLst>
          </p:cNvPr>
          <p:cNvSpPr txBox="1">
            <a:spLocks/>
          </p:cNvSpPr>
          <p:nvPr/>
        </p:nvSpPr>
        <p:spPr>
          <a:xfrm>
            <a:off x="2030609" y="991508"/>
            <a:ext cx="10297220" cy="1979441"/>
          </a:xfrm>
          <a:prstGeom prst="rect">
            <a:avLst/>
          </a:prstGeom>
        </p:spPr>
        <p:txBody>
          <a:bodyPr vert="horz" lIns="0" tIns="360000" rIns="0" bIns="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noProof="0"/>
            </a:br>
            <a:br>
              <a:rPr lang="en-US" noProof="0"/>
            </a:br>
            <a:endParaRPr lang="en-US" noProof="0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4660A885-C5CD-C52B-6379-BFF8E6E60A39}"/>
              </a:ext>
            </a:extLst>
          </p:cNvPr>
          <p:cNvSpPr txBox="1">
            <a:spLocks/>
          </p:cNvSpPr>
          <p:nvPr/>
        </p:nvSpPr>
        <p:spPr>
          <a:xfrm>
            <a:off x="1381638" y="2695505"/>
            <a:ext cx="9428723" cy="1466989"/>
          </a:xfrm>
          <a:prstGeom prst="rect">
            <a:avLst/>
          </a:prstGeom>
        </p:spPr>
        <p:txBody>
          <a:bodyPr vert="horz" lIns="0" tIns="360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b="1" dirty="0">
                <a:latin typeface="IBM Plex Sans" panose="020B0503050203000203" pitchFamily="34" charset="0"/>
              </a:rPr>
              <a:t>TASK 3: </a:t>
            </a: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IBM Plex Sans" panose="020B0503050203000203" pitchFamily="34" charset="0"/>
              </a:rPr>
              <a:t>Monte Carlo Analysis</a:t>
            </a:r>
            <a:endParaRPr lang="en-US" sz="3600" noProof="0" dirty="0"/>
          </a:p>
        </p:txBody>
      </p:sp>
    </p:spTree>
    <p:extLst>
      <p:ext uri="{BB962C8B-B14F-4D97-AF65-F5344CB8AC3E}">
        <p14:creationId xmlns:p14="http://schemas.microsoft.com/office/powerpoint/2010/main" val="154434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D0E9BCC-18D7-980A-5892-23540F065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9D3C61C6-13F8-0800-AD6F-CC872817E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39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4A75BB5-15E0-CE9E-23B9-A18CC163D2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119FAEEF-488A-4E0F-53A6-87E7734E191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FC9434BC-6DF5-57DD-B28C-54D59C6F7214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T3.1: </a:t>
            </a:r>
            <a:r>
              <a:rPr lang="it-IT" dirty="0">
                <a:solidFill>
                  <a:srgbClr val="102B51"/>
                </a:solidFill>
              </a:rPr>
              <a:t>Model </a:t>
            </a:r>
            <a:r>
              <a:rPr lang="it-IT" dirty="0" err="1">
                <a:solidFill>
                  <a:srgbClr val="102B51"/>
                </a:solidFill>
              </a:rPr>
              <a:t>Comparison</a:t>
            </a:r>
            <a:r>
              <a:rPr lang="it-IT" dirty="0">
                <a:solidFill>
                  <a:srgbClr val="102B51"/>
                </a:solidFill>
              </a:rPr>
              <a:t> – </a:t>
            </a:r>
            <a:r>
              <a:rPr lang="it-IT" dirty="0" err="1">
                <a:solidFill>
                  <a:srgbClr val="102B51"/>
                </a:solidFill>
              </a:rPr>
              <a:t>Estimated</a:t>
            </a:r>
            <a:r>
              <a:rPr lang="it-IT" dirty="0">
                <a:solidFill>
                  <a:srgbClr val="102B51"/>
                </a:solidFill>
              </a:rPr>
              <a:t> </a:t>
            </a:r>
            <a:r>
              <a:rPr lang="it-IT" dirty="0" err="1">
                <a:solidFill>
                  <a:srgbClr val="102B51"/>
                </a:solidFill>
              </a:rPr>
              <a:t>Parameters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4" name="Immagine 3" descr="\documentclass{article}&#10;\usepackage{amsmath}&#10;\pagestyle{empty}&#10;\begin{document}&#10;&#10;\[&#10;\begin{array}{lccc}&#10;\textbf{Parameter} &amp; \multicolumn{2}{c}{\textbf{Nominal Value}} &amp; \boldsymbol{\sigma_{\text{std}}} \\&#10;\hline&#10;X_u         &amp; 0         &amp; \text{1/s}         &amp; -     \\&#10;X_q         &amp; 0         &amp; \text{m/(s rad)}   &amp; -     \\&#10;M_u         &amp; -5.6681   &amp; \text{rad/s/m}     &amp; 0.1835 \\&#10;M_q         &amp; -2.7478   &amp; \text{1/s}         &amp; 0.0671 \\&#10;X_{\delta}  &amp; -8.9734   &amp; \text{m/s$^2$}     &amp; 0.0030 \\&#10;M_{\delta}  &amp; 458.2408  &amp; \text{rad/s$^2$}   &amp; 2.7678 \\&#10;\end{array}&#10;\]&#10;&#10;&#10;&#10;\end{document}" title="IguanaTex Picture Display">
            <a:extLst>
              <a:ext uri="{FF2B5EF4-FFF2-40B4-BE49-F238E27FC236}">
                <a16:creationId xmlns:a16="http://schemas.microsoft.com/office/drawing/2014/main" id="{586C24FB-17FC-36D8-1E01-8B568D0E67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12" y="1834658"/>
            <a:ext cx="4582491" cy="1862949"/>
          </a:xfrm>
          <a:prstGeom prst="rect">
            <a:avLst/>
          </a:prstGeom>
        </p:spPr>
      </p:pic>
      <p:pic>
        <p:nvPicPr>
          <p:cNvPr id="29" name="Immagine 28" descr="\documentclass{article}&#10;\usepackage{amsmath}&#10;\pagestyle{empty}&#10;\begin{document}&#10;&#10;\[&#10;\begin{array}{lccc}&#10;\textbf{Parameter} &amp; \multicolumn{2}{c}{\textbf{Nominal Value}} &amp; \boldsymbol{\sigma_{\text{std}}} \\&#10;\hline&#10;X_u         &amp; -0.3035         &amp; \text{1/s}    &amp; 0.0842     \\&#10;X_q         &amp; 0.1891         &amp; \text{m/(s rad)}   &amp; 0.0594     \\&#10;M_u         &amp; -6.1393   &amp; \text{rad/s/m}     &amp; 0.1391 \\&#10;M_q         &amp; -2.8462   &amp; \text{1/s}         &amp; 0.0788 \\&#10;X_{\delta}  &amp; -8.5048   &amp; \text{m/s$^2$}     &amp; 4.8385 \\&#10;M_{\delta}  &amp; 462.2095  &amp; \text{rad/s$^2$}   &amp; 6.3276 \\&#10;\end{array}&#10;\]&#10;&#10;&#10;&#10;\end{document}" title="IguanaTex Picture Display">
            <a:extLst>
              <a:ext uri="{FF2B5EF4-FFF2-40B4-BE49-F238E27FC236}">
                <a16:creationId xmlns:a16="http://schemas.microsoft.com/office/drawing/2014/main" id="{3C3C4BD3-D40B-4034-F23D-1CEE38D038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96" y="1832506"/>
            <a:ext cx="4582492" cy="1862949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FCC5E2B3-145B-9FAE-AA39-7025B982C52E}"/>
              </a:ext>
            </a:extLst>
          </p:cNvPr>
          <p:cNvSpPr txBox="1"/>
          <p:nvPr/>
        </p:nvSpPr>
        <p:spPr>
          <a:xfrm>
            <a:off x="1839622" y="4000196"/>
            <a:ext cx="3850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Relative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errors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comparison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: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B1CAE8F-DD49-B31A-0B95-C8CFB59B2DEE}"/>
              </a:ext>
            </a:extLst>
          </p:cNvPr>
          <p:cNvSpPr txBox="1"/>
          <p:nvPr/>
        </p:nvSpPr>
        <p:spPr>
          <a:xfrm>
            <a:off x="1318179" y="1272863"/>
            <a:ext cx="40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Grey-Box System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Identification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(T1):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2A9B9D13-6DD8-47EC-E6D8-20F2BE72527F}"/>
                  </a:ext>
                </a:extLst>
              </p:cNvPr>
              <p:cNvSpPr txBox="1"/>
              <p:nvPr/>
            </p:nvSpPr>
            <p:spPr>
              <a:xfrm>
                <a:off x="6764841" y="1311102"/>
                <a:ext cx="4052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PBSID-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 System </a:t>
                </a:r>
                <a:r>
                  <a:rPr lang="it-IT" u="sng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Identification</a:t>
                </a:r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 (T2):</a:t>
                </a:r>
              </a:p>
            </p:txBody>
          </p:sp>
        </mc:Choice>
        <mc:Fallback xmlns="">
          <p:sp>
            <p:nvSpPr>
              <p:cNvPr id="31" name="CasellaDiTesto 30">
                <a:extLst>
                  <a:ext uri="{FF2B5EF4-FFF2-40B4-BE49-F238E27FC236}">
                    <a16:creationId xmlns:a16="http://schemas.microsoft.com/office/drawing/2014/main" id="{2A9B9D13-6DD8-47EC-E6D8-20F2BE7252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41" y="1311102"/>
                <a:ext cx="4052201" cy="369332"/>
              </a:xfrm>
              <a:prstGeom prst="rect">
                <a:avLst/>
              </a:prstGeom>
              <a:blipFill>
                <a:blip r:embed="rId11"/>
                <a:stretch>
                  <a:fillRect l="-1506" t="-8197" r="-3464" b="-327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Immagine 38" descr="\documentclass{article}&#10;\usepackage{amsmath}&#10;\pagestyle{empty}&#10;\begin{document}&#10;&#10;\[&#10;\begin{array}{lcc}&#10;\textbf{Parameter} &amp; e_{rel\%}^{(T_1)} &amp; e_{rel\%}^{(T_2)} \\&#10;\hline&#10;X_u         &amp; -         &amp; 184.1690 \\&#10;X_q         &amp; -         &amp; 58.5999  \\&#10;M_u         &amp; 5.1446   &amp; 2.7248  \\&#10;M_q         &amp; 3.7779   &amp; 7.4929  \\&#10;X_{\delta}  &amp; 11.7201  &amp; 16.3297 \\&#10;M_{\delta}  &amp; 1.4490   &amp; 2.5514  \\&#10;\end{array}&#10;\]&#10;&#10;\end{document}" title="IguanaTex Picture Display">
            <a:extLst>
              <a:ext uri="{FF2B5EF4-FFF2-40B4-BE49-F238E27FC236}">
                <a16:creationId xmlns:a16="http://schemas.microsoft.com/office/drawing/2014/main" id="{E3D2110D-2819-C434-5601-762C3FB6DEB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696" y="4132278"/>
            <a:ext cx="3492206" cy="1926308"/>
          </a:xfrm>
          <a:prstGeom prst="rect">
            <a:avLst/>
          </a:prstGeom>
        </p:spPr>
      </p:pic>
      <p:pic>
        <p:nvPicPr>
          <p:cNvPr id="41" name="Immagine 40" descr="\documentclass{article}&#10;\usepackage{amsmath}&#10;\pagestyle{empty}&#10;\begin{document}&#10;&#10;&#10;\[&#10;e_{\mathrm{rel}\%}^{(i)} = \frac{ \left| \hat{\Theta}^{(i)} - \Theta_{\mathrm{real}}^{(i)} \right| }{ \left| \Theta_{\mathrm{real}}^{(i)} \right| }&#10;\]&#10;&#10;&#10;\end{document}" title="IguanaTex Picture Display">
            <a:extLst>
              <a:ext uri="{FF2B5EF4-FFF2-40B4-BE49-F238E27FC236}">
                <a16:creationId xmlns:a16="http://schemas.microsoft.com/office/drawing/2014/main" id="{1E698D4F-A13A-CB9D-1A9B-16993E4FC2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564" y="4726619"/>
            <a:ext cx="2100754" cy="893623"/>
          </a:xfrm>
          <a:prstGeom prst="rect">
            <a:avLst/>
          </a:prstGeom>
        </p:spPr>
      </p:pic>
      <p:pic>
        <p:nvPicPr>
          <p:cNvPr id="47" name="Immagine 46" descr="\documentclass{article}&#10;\usepackage{amsmath}&#10;\pagestyle{empty}&#10;\begin{document}&#10;&#10;&#10;$ \Rightarrow $&#10;&#10;\end{document}" title="IguanaTex Picture Display">
            <a:extLst>
              <a:ext uri="{FF2B5EF4-FFF2-40B4-BE49-F238E27FC236}">
                <a16:creationId xmlns:a16="http://schemas.microsoft.com/office/drawing/2014/main" id="{C64B4A64-1EC2-0ED1-1D46-C21B68DE0F1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749" y="5018998"/>
            <a:ext cx="247406" cy="15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016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F85CBA-ED83-A8CA-4E7A-0B7B41C33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C02CBB3D-C0E8-4CCF-1ECD-32D1C0A16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4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F20D2033-9ABE-A846-C37E-22E0BBDE5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8753C2A6-97E2-A9E2-9FB3-3EC834AC64E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E21F9CC7-FD89-A0D2-30AF-049BBB30F7D5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Input-Output Data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0F46A5BD-736D-35CB-1007-B2BB25A880E3}"/>
              </a:ext>
            </a:extLst>
          </p:cNvPr>
          <p:cNvSpPr txBox="1"/>
          <p:nvPr/>
        </p:nvSpPr>
        <p:spPr>
          <a:xfrm>
            <a:off x="491613" y="1248697"/>
            <a:ext cx="1086218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algn="ctr"/>
            <a:r>
              <a:rPr lang="it-IT" sz="2000" dirty="0" err="1">
                <a:latin typeface="IBM Plex Sans" panose="020B0503050203000203" pitchFamily="34" charset="0"/>
              </a:rPr>
              <a:t>Longitudinal</a:t>
            </a:r>
            <a:r>
              <a:rPr lang="it-IT" sz="2000" dirty="0">
                <a:latin typeface="IBM Plex Sans" panose="020B0503050203000203" pitchFamily="34" charset="0"/>
              </a:rPr>
              <a:t> dynamics are </a:t>
            </a:r>
            <a:r>
              <a:rPr lang="it-IT" sz="2000" dirty="0" err="1">
                <a:latin typeface="IBM Plex Sans" panose="020B0503050203000203" pitchFamily="34" charset="0"/>
              </a:rPr>
              <a:t>unstable</a:t>
            </a:r>
            <a:r>
              <a:rPr lang="it-IT" sz="2000" dirty="0">
                <a:latin typeface="IBM Plex Sans" panose="020B0503050203000203" pitchFamily="34" charset="0"/>
              </a:rPr>
              <a:t> 		</a:t>
            </a:r>
            <a:r>
              <a:rPr lang="it-IT" sz="2000" dirty="0" err="1">
                <a:latin typeface="IBM Plex Sans" panose="020B0503050203000203" pitchFamily="34" charset="0"/>
              </a:rPr>
              <a:t>closed</a:t>
            </a:r>
            <a:r>
              <a:rPr lang="it-IT" sz="2000" dirty="0">
                <a:latin typeface="IBM Plex Sans" panose="020B0503050203000203" pitchFamily="34" charset="0"/>
              </a:rPr>
              <a:t> loop </a:t>
            </a:r>
            <a:r>
              <a:rPr lang="it-IT" sz="2000" dirty="0" err="1">
                <a:latin typeface="IBM Plex Sans" panose="020B0503050203000203" pitchFamily="34" charset="0"/>
              </a:rPr>
              <a:t>identification</a:t>
            </a:r>
            <a:r>
              <a:rPr lang="it-IT" sz="2000" dirty="0">
                <a:latin typeface="IBM Plex Sans" panose="020B0503050203000203" pitchFamily="34" charset="0"/>
              </a:rPr>
              <a:t> </a:t>
            </a:r>
            <a:r>
              <a:rPr lang="it-IT" sz="2000" dirty="0" err="1">
                <a:latin typeface="IBM Plex Sans" panose="020B0503050203000203" pitchFamily="34" charset="0"/>
              </a:rPr>
              <a:t>experiment</a:t>
            </a:r>
            <a:endParaRPr lang="it-IT" sz="2000" dirty="0">
              <a:latin typeface="IBM Plex Sans" panose="020B0503050203000203" pitchFamily="34" charset="0"/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323D9100-C5D5-1C0F-4FB8-09867800E42A}"/>
              </a:ext>
            </a:extLst>
          </p:cNvPr>
          <p:cNvCxnSpPr/>
          <p:nvPr/>
        </p:nvCxnSpPr>
        <p:spPr>
          <a:xfrm>
            <a:off x="5427482" y="1720645"/>
            <a:ext cx="9438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EB07F0F-7459-BFD8-6D85-4C8997E56E28}"/>
              </a:ext>
            </a:extLst>
          </p:cNvPr>
          <p:cNvSpPr txBox="1"/>
          <p:nvPr/>
        </p:nvSpPr>
        <p:spPr>
          <a:xfrm>
            <a:off x="580103" y="2192594"/>
            <a:ext cx="98322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Excitation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signal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     </a:t>
            </a:r>
            <a:r>
              <a:rPr lang="it-IT" dirty="0">
                <a:latin typeface="IBM Plex Sans" panose="020B0503050203000203" pitchFamily="34" charset="0"/>
              </a:rPr>
              <a:t>           </a:t>
            </a:r>
            <a:r>
              <a:rPr lang="it-IT" dirty="0" err="1">
                <a:latin typeface="IBM Plex Sans" panose="020B0503050203000203" pitchFamily="34" charset="0"/>
              </a:rPr>
              <a:t>Sinesweep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</a:t>
            </a:r>
            <a:endParaRPr lang="it-IT" dirty="0">
              <a:latin typeface="IBM Plex Sans" panose="020B0503050203000203" pitchFamily="34" charset="0"/>
            </a:endParaRPr>
          </a:p>
          <a:p>
            <a:endParaRPr lang="it-IT" dirty="0">
              <a:latin typeface="IBM Plex Sans" panose="020B0503050203000203" pitchFamily="34" charset="0"/>
            </a:endParaRPr>
          </a:p>
          <a:p>
            <a:endParaRPr lang="it-IT" dirty="0">
              <a:latin typeface="IBM Plex Sans" panose="020B0503050203000203" pitchFamily="34" charset="0"/>
            </a:endParaRPr>
          </a:p>
          <a:p>
            <a:endParaRPr lang="it-IT" dirty="0">
              <a:latin typeface="IBM Plex Sans" panose="020B0503050203000203" pitchFamily="34" charset="0"/>
            </a:endParaRPr>
          </a:p>
          <a:p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Input</a:t>
            </a:r>
            <a:r>
              <a:rPr lang="it-IT" dirty="0">
                <a:latin typeface="IBM Plex Sans" panose="020B0503050203000203" pitchFamily="34" charset="0"/>
              </a:rPr>
              <a:t> 		Total pitch moment</a:t>
            </a:r>
          </a:p>
          <a:p>
            <a:endParaRPr lang="it-IT" dirty="0">
              <a:latin typeface="IBM Plex Sans" panose="020B0503050203000203" pitchFamily="34" charset="0"/>
            </a:endParaRPr>
          </a:p>
          <a:p>
            <a:endParaRPr lang="it-IT" dirty="0">
              <a:latin typeface="IBM Plex Sans" panose="020B0503050203000203" pitchFamily="34" charset="0"/>
            </a:endParaRPr>
          </a:p>
          <a:p>
            <a:endParaRPr lang="it-IT" dirty="0">
              <a:latin typeface="IBM Plex Sans" panose="020B0503050203000203" pitchFamily="34" charset="0"/>
            </a:endParaRPr>
          </a:p>
          <a:p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Output</a:t>
            </a:r>
            <a:r>
              <a:rPr lang="it-IT" dirty="0">
                <a:latin typeface="IBM Plex Sans" panose="020B0503050203000203" pitchFamily="34" charset="0"/>
              </a:rPr>
              <a:t>  		Pitch rate</a:t>
            </a:r>
          </a:p>
        </p:txBody>
      </p:sp>
      <p:pic>
        <p:nvPicPr>
          <p:cNvPr id="8" name="Immagine 7" descr="\documentclass{article}&#10;\usepackage{amsmath}&#10;\pagestyle{empty}&#10;\begin{document}&#10;&#10;$ \delta_{sweep} $&#10;&#10;\end{document}" title="IguanaTex Picture Display">
            <a:extLst>
              <a:ext uri="{FF2B5EF4-FFF2-40B4-BE49-F238E27FC236}">
                <a16:creationId xmlns:a16="http://schemas.microsoft.com/office/drawing/2014/main" id="{A22DC714-A14C-52E0-34F2-1B14014FFF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110" y="2773154"/>
            <a:ext cx="640000" cy="252343"/>
          </a:xfrm>
          <a:prstGeom prst="rect">
            <a:avLst/>
          </a:prstGeom>
        </p:spPr>
      </p:pic>
      <p:pic>
        <p:nvPicPr>
          <p:cNvPr id="14" name="Immagine 13" descr="\documentclass{article}&#10;\usepackage{amsmath}&#10;\pagestyle{empty}&#10;\begin{document}&#10;&#10;$ u(t) = M_{tot} = M_{cl} + \delta_{sweep} $&#10;&#10;&#10;\end{document}" title="IguanaTex Picture Display">
            <a:extLst>
              <a:ext uri="{FF2B5EF4-FFF2-40B4-BE49-F238E27FC236}">
                <a16:creationId xmlns:a16="http://schemas.microsoft.com/office/drawing/2014/main" id="{8A962E3F-FC2D-D880-C9C2-03B864DCD4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150" y="3873576"/>
            <a:ext cx="2984228" cy="262400"/>
          </a:xfrm>
          <a:prstGeom prst="rect">
            <a:avLst/>
          </a:prstGeom>
        </p:spPr>
      </p:pic>
      <p:pic>
        <p:nvPicPr>
          <p:cNvPr id="16" name="Immagine 15" descr="\documentclass{article}&#10;\usepackage{amsmath}&#10;\pagestyle{empty}&#10;\begin{document}&#10;&#10;$ y(t) = q(t) $&#10;&#10;&#10;\end{document}" title="IguanaTex Picture Display">
            <a:extLst>
              <a:ext uri="{FF2B5EF4-FFF2-40B4-BE49-F238E27FC236}">
                <a16:creationId xmlns:a16="http://schemas.microsoft.com/office/drawing/2014/main" id="{3E294848-FE17-37C5-9A00-DD714C28320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463" y="4972259"/>
            <a:ext cx="1136457" cy="253257"/>
          </a:xfrm>
          <a:prstGeom prst="rect">
            <a:avLst/>
          </a:prstGeom>
        </p:spPr>
      </p:pic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452D379E-61F7-8FA1-884D-A453A04F0C67}"/>
              </a:ext>
            </a:extLst>
          </p:cNvPr>
          <p:cNvCxnSpPr>
            <a:cxnSpLocks/>
          </p:cNvCxnSpPr>
          <p:nvPr/>
        </p:nvCxnSpPr>
        <p:spPr>
          <a:xfrm>
            <a:off x="2546555" y="2407254"/>
            <a:ext cx="52111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8948E7C7-5B1D-21C9-69AA-3276970BA01A}"/>
              </a:ext>
            </a:extLst>
          </p:cNvPr>
          <p:cNvCxnSpPr/>
          <p:nvPr/>
        </p:nvCxnSpPr>
        <p:spPr>
          <a:xfrm>
            <a:off x="1504335" y="3485255"/>
            <a:ext cx="668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2 20">
            <a:extLst>
              <a:ext uri="{FF2B5EF4-FFF2-40B4-BE49-F238E27FC236}">
                <a16:creationId xmlns:a16="http://schemas.microsoft.com/office/drawing/2014/main" id="{436C0F61-D54E-91D4-3BFA-83D5C93B7C50}"/>
              </a:ext>
            </a:extLst>
          </p:cNvPr>
          <p:cNvCxnSpPr/>
          <p:nvPr/>
        </p:nvCxnSpPr>
        <p:spPr>
          <a:xfrm>
            <a:off x="1582991" y="4591384"/>
            <a:ext cx="66859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Immagine 12" descr="Immagine che contiene testo, line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9B59E171-76A3-1E22-5105-4A292A7262B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31"/>
          <a:stretch>
            <a:fillRect/>
          </a:stretch>
        </p:blipFill>
        <p:spPr>
          <a:xfrm>
            <a:off x="4685149" y="2288407"/>
            <a:ext cx="7144414" cy="1086997"/>
          </a:xfrm>
          <a:prstGeom prst="rect">
            <a:avLst/>
          </a:prstGeom>
        </p:spPr>
      </p:pic>
      <p:pic>
        <p:nvPicPr>
          <p:cNvPr id="4" name="Immagine 3" descr="Immagine che contiene testo, line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3EAF649C-136A-7A8D-AB2D-59B299A52F72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06" b="32295"/>
          <a:stretch>
            <a:fillRect/>
          </a:stretch>
        </p:blipFill>
        <p:spPr>
          <a:xfrm>
            <a:off x="4685149" y="3450841"/>
            <a:ext cx="7144414" cy="1140543"/>
          </a:xfrm>
          <a:prstGeom prst="rect">
            <a:avLst/>
          </a:prstGeom>
        </p:spPr>
      </p:pic>
      <p:pic>
        <p:nvPicPr>
          <p:cNvPr id="9" name="Immagine 8" descr="Immagine che contiene testo, linea, schermata, Carattere&#10;&#10;Il contenuto generato dall'IA potrebbe non essere corretto.">
            <a:extLst>
              <a:ext uri="{FF2B5EF4-FFF2-40B4-BE49-F238E27FC236}">
                <a16:creationId xmlns:a16="http://schemas.microsoft.com/office/drawing/2014/main" id="{1AC45474-DF45-524F-C148-65AD463821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55"/>
          <a:stretch>
            <a:fillRect/>
          </a:stretch>
        </p:blipFill>
        <p:spPr>
          <a:xfrm>
            <a:off x="4684520" y="4692280"/>
            <a:ext cx="7144414" cy="106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046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A2B6037-C597-E419-9901-34CE38C6F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9744F82-37CB-0B4A-307B-D8C48126E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40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4817D338-DCDF-9267-384B-28A87A2EF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29DCABB4-3FD9-DE81-78FF-E3991FCCABF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DABC5853-5058-ECC8-E5B9-0E6515F145EC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T3.1: </a:t>
            </a:r>
            <a:r>
              <a:rPr lang="it-IT" dirty="0">
                <a:solidFill>
                  <a:srgbClr val="102B51"/>
                </a:solidFill>
              </a:rPr>
              <a:t>Model </a:t>
            </a:r>
            <a:r>
              <a:rPr lang="it-IT" dirty="0" err="1">
                <a:solidFill>
                  <a:srgbClr val="102B51"/>
                </a:solidFill>
              </a:rPr>
              <a:t>Comparison</a:t>
            </a:r>
            <a:r>
              <a:rPr lang="it-IT" dirty="0">
                <a:solidFill>
                  <a:srgbClr val="102B51"/>
                </a:solidFill>
              </a:rPr>
              <a:t> – Poles and </a:t>
            </a:r>
            <a:r>
              <a:rPr lang="it-IT" dirty="0" err="1">
                <a:solidFill>
                  <a:srgbClr val="102B51"/>
                </a:solidFill>
              </a:rPr>
              <a:t>Zeros</a:t>
            </a:r>
            <a:endParaRPr lang="en-US" dirty="0">
              <a:solidFill>
                <a:srgbClr val="102B5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C75BF7B-4C13-7FA7-92C6-9B7E4FA7F691}"/>
              </a:ext>
            </a:extLst>
          </p:cNvPr>
          <p:cNvSpPr txBox="1"/>
          <p:nvPr/>
        </p:nvSpPr>
        <p:spPr>
          <a:xfrm>
            <a:off x="1318179" y="1272863"/>
            <a:ext cx="40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Grey-Box System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Identification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(T1):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AD1F906-AF02-D0B3-D425-AB3085E9B128}"/>
                  </a:ext>
                </a:extLst>
              </p:cNvPr>
              <p:cNvSpPr txBox="1"/>
              <p:nvPr/>
            </p:nvSpPr>
            <p:spPr>
              <a:xfrm>
                <a:off x="6764841" y="1311102"/>
                <a:ext cx="4052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PBSID-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 System </a:t>
                </a:r>
                <a:r>
                  <a:rPr lang="it-IT" u="sng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Identification</a:t>
                </a:r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 (T2):</a:t>
                </a: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6AD1F906-AF02-D0B3-D425-AB3085E9B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41" y="1311102"/>
                <a:ext cx="4052201" cy="369332"/>
              </a:xfrm>
              <a:prstGeom prst="rect">
                <a:avLst/>
              </a:prstGeom>
              <a:blipFill>
                <a:blip r:embed="rId7"/>
                <a:stretch>
                  <a:fillRect l="-1506" t="-8197" r="-3464" b="-327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7" descr="\documentclass{article}&#10;\usepackage{amsmath}&#10;\pagestyle{empty}&#10;\begin{document}&#10;&#10;\[&#10;\begin{array}{l c c}&#10;\textbf{Pole} &amp; \textbf{Frequency [rad/s]} &amp; \textbf{Damping ratio} \\&#10;\hline&#10;-3.062 \pm 3.296i &amp; 4.499 &amp; 0.681 \\&#10;+2.975             &amp; 2.975    &amp; \-     \\&#10;\end{array}&#10;\]&#10;&#10;\end{document}" title="IguanaTex Picture Display">
            <a:extLst>
              <a:ext uri="{FF2B5EF4-FFF2-40B4-BE49-F238E27FC236}">
                <a16:creationId xmlns:a16="http://schemas.microsoft.com/office/drawing/2014/main" id="{9D28C7AA-E3BF-8D06-C28B-EFB27E1641C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24" y="1865991"/>
            <a:ext cx="5259995" cy="659410"/>
          </a:xfrm>
          <a:prstGeom prst="rect">
            <a:avLst/>
          </a:prstGeom>
        </p:spPr>
      </p:pic>
      <p:pic>
        <p:nvPicPr>
          <p:cNvPr id="19" name="Immagine 18" descr="\documentclass{article}&#10;\usepackage{amsmath}&#10;\pagestyle{empty}&#10;\begin{document}&#10;&#10;\[&#10;\begin{array}{lcc}&#10;&amp; \textbf{Task 1} &amp; \textbf{Task 2} \\&#10;\hline&#10;\text{Mean Pole Distance}       &amp; 0.1043 &amp; 0.1395 \\&#10;\text{Max Pole Distance}        &amp; 0.1552 &amp; 0.1543 \\&#10;\text{Mean Zero Distance}       &amp; 0.0652 &amp; 0.0874 \\&#10;\text{Max Zero Distance}        &amp; 0.1303 &amp; 0.1749 \\&#10;\end{array}&#10;\]&#10;&#10;&#10;&#10;\end{document}" title="IguanaTex Picture Display">
            <a:extLst>
              <a:ext uri="{FF2B5EF4-FFF2-40B4-BE49-F238E27FC236}">
                <a16:creationId xmlns:a16="http://schemas.microsoft.com/office/drawing/2014/main" id="{4C36F29C-B1C1-3320-4B23-715969E734A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8793" y="3906363"/>
            <a:ext cx="3717853" cy="112420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2D1C03B-A8D8-85FA-2759-87A1D45CB4A9}"/>
              </a:ext>
            </a:extLst>
          </p:cNvPr>
          <p:cNvSpPr txBox="1"/>
          <p:nvPr/>
        </p:nvSpPr>
        <p:spPr>
          <a:xfrm>
            <a:off x="6664180" y="3204437"/>
            <a:ext cx="4367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 err="1">
                <a:latin typeface="IBM Plex Sans" panose="020B0503050203000203" pitchFamily="34" charset="0"/>
              </a:rPr>
              <a:t>Euclidean</a:t>
            </a:r>
            <a:r>
              <a:rPr lang="it-IT" sz="1600" dirty="0">
                <a:latin typeface="IBM Plex Sans" panose="020B0503050203000203" pitchFamily="34" charset="0"/>
              </a:rPr>
              <a:t> </a:t>
            </a:r>
            <a:r>
              <a:rPr lang="it-IT" sz="1600" dirty="0" err="1">
                <a:latin typeface="IBM Plex Sans" panose="020B0503050203000203" pitchFamily="34" charset="0"/>
              </a:rPr>
              <a:t>distances</a:t>
            </a:r>
            <a:r>
              <a:rPr lang="it-IT" sz="1600" dirty="0">
                <a:latin typeface="IBM Plex Sans" panose="020B0503050203000203" pitchFamily="34" charset="0"/>
              </a:rPr>
              <a:t> </a:t>
            </a:r>
            <a:r>
              <a:rPr lang="it-IT" sz="1600" dirty="0" err="1">
                <a:latin typeface="IBM Plex Sans" panose="020B0503050203000203" pitchFamily="34" charset="0"/>
              </a:rPr>
              <a:t>between</a:t>
            </a:r>
            <a:r>
              <a:rPr lang="it-IT" sz="1600" dirty="0">
                <a:latin typeface="IBM Plex Sans" panose="020B0503050203000203" pitchFamily="34" charset="0"/>
              </a:rPr>
              <a:t> </a:t>
            </a:r>
            <a:r>
              <a:rPr lang="it-IT" sz="1600" dirty="0" err="1">
                <a:latin typeface="IBM Plex Sans" panose="020B0503050203000203" pitchFamily="34" charset="0"/>
              </a:rPr>
              <a:t>estimated</a:t>
            </a:r>
            <a:r>
              <a:rPr lang="it-IT" sz="1600" dirty="0">
                <a:latin typeface="IBM Plex Sans" panose="020B0503050203000203" pitchFamily="34" charset="0"/>
              </a:rPr>
              <a:t> and </a:t>
            </a:r>
            <a:r>
              <a:rPr lang="it-IT" sz="1600" dirty="0" err="1">
                <a:latin typeface="IBM Plex Sans" panose="020B0503050203000203" pitchFamily="34" charset="0"/>
              </a:rPr>
              <a:t>real</a:t>
            </a:r>
            <a:r>
              <a:rPr lang="it-IT" sz="1600" dirty="0">
                <a:latin typeface="IBM Plex Sans" panose="020B0503050203000203" pitchFamily="34" charset="0"/>
              </a:rPr>
              <a:t> </a:t>
            </a:r>
            <a:r>
              <a:rPr lang="it-IT" sz="1600" dirty="0" err="1">
                <a:latin typeface="IBM Plex Sans" panose="020B0503050203000203" pitchFamily="34" charset="0"/>
              </a:rPr>
              <a:t>poles</a:t>
            </a:r>
            <a:r>
              <a:rPr lang="it-IT" sz="1600" dirty="0">
                <a:latin typeface="IBM Plex Sans" panose="020B0503050203000203" pitchFamily="34" charset="0"/>
              </a:rPr>
              <a:t>/</a:t>
            </a:r>
            <a:r>
              <a:rPr lang="it-IT" sz="1600" dirty="0" err="1">
                <a:latin typeface="IBM Plex Sans" panose="020B0503050203000203" pitchFamily="34" charset="0"/>
              </a:rPr>
              <a:t>zeros</a:t>
            </a:r>
            <a:r>
              <a:rPr lang="it-IT" sz="1600" dirty="0">
                <a:latin typeface="IBM Plex Sans" panose="020B0503050203000203" pitchFamily="34" charset="0"/>
              </a:rPr>
              <a:t>:</a:t>
            </a:r>
          </a:p>
        </p:txBody>
      </p:sp>
      <p:pic>
        <p:nvPicPr>
          <p:cNvPr id="21" name="Immagine 20" descr="Immagine che contiene testo, schermata, numero, diagramma&#10;&#10;Il contenuto generato dall'IA potrebbe non essere corretto.">
            <a:extLst>
              <a:ext uri="{FF2B5EF4-FFF2-40B4-BE49-F238E27FC236}">
                <a16:creationId xmlns:a16="http://schemas.microsoft.com/office/drawing/2014/main" id="{D50E6B18-4A65-46CB-AB55-10A4AF05FC3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40" y="2840418"/>
            <a:ext cx="5054763" cy="3359630"/>
          </a:xfrm>
          <a:prstGeom prst="rect">
            <a:avLst/>
          </a:prstGeom>
        </p:spPr>
      </p:pic>
      <p:pic>
        <p:nvPicPr>
          <p:cNvPr id="3" name="Immagine 2" descr="\documentclass{article}&#10;\usepackage{amsmath}&#10;\pagestyle{empty}&#10;\begin{document}&#10;&#10;\[&#10;\begin{array}{l c c}&#10;\textbf{Pole} &amp; \textbf{Frequency [rad/s]} &amp; \textbf{Damping ratio} \\&#10;\hline&#10;-2.917 \pm 3.082i &amp; 4.244 &amp; 0.667 \\&#10;+3.087             &amp; 3.087    &amp; \-     \\&#10;\end{array}&#10;\]&#10;&#10;&#10;&#10;\end{document}" title="IguanaTex Picture Display">
            <a:extLst>
              <a:ext uri="{FF2B5EF4-FFF2-40B4-BE49-F238E27FC236}">
                <a16:creationId xmlns:a16="http://schemas.microsoft.com/office/drawing/2014/main" id="{D2307F29-A8BB-8427-7955-5F8C0EEB3CB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5" y="1852924"/>
            <a:ext cx="5259995" cy="65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414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4ED214-BCDE-21D1-A4EE-0646A787D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DA55CFE-0F71-68AB-A2D1-DFB0A5809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41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C53B113-9EED-7156-6FE0-F0726D47E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60E2499B-3911-A5E1-E7A3-890CBD92A5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9015A4DF-65DE-4E58-E308-C97B0D8F363C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T3.1: </a:t>
            </a:r>
            <a:r>
              <a:rPr lang="it-IT" dirty="0">
                <a:solidFill>
                  <a:srgbClr val="102B51"/>
                </a:solidFill>
              </a:rPr>
              <a:t>Model </a:t>
            </a:r>
            <a:r>
              <a:rPr lang="it-IT" dirty="0" err="1">
                <a:solidFill>
                  <a:srgbClr val="102B51"/>
                </a:solidFill>
              </a:rPr>
              <a:t>Comparison</a:t>
            </a:r>
            <a:r>
              <a:rPr lang="it-IT" dirty="0">
                <a:solidFill>
                  <a:srgbClr val="102B51"/>
                </a:solidFill>
              </a:rPr>
              <a:t> – Bode Plots 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7" name="Immagine 6" descr="Immagine che contiene linea, diagramma, testo, Diagramma&#10;&#10;Il contenuto generato dall'IA potrebbe non essere corretto.">
            <a:extLst>
              <a:ext uri="{FF2B5EF4-FFF2-40B4-BE49-F238E27FC236}">
                <a16:creationId xmlns:a16="http://schemas.microsoft.com/office/drawing/2014/main" id="{398406C7-961F-D3E2-298A-BF5596942B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880" y="1125545"/>
            <a:ext cx="8798560" cy="4289567"/>
          </a:xfrm>
          <a:prstGeom prst="rect">
            <a:avLst/>
          </a:prstGeom>
        </p:spPr>
      </p:pic>
      <p:pic>
        <p:nvPicPr>
          <p:cNvPr id="23" name="Immagine 22" descr="\documentclass{article}&#10;\usepackage{amsmath}&#10;\pagestyle{empty}&#10;\begin{document}&#10;&#10;\[&#10;\begin{array}{cc}&#10;\mathcal{H}_{\infty}^{(T_1)}~\text{[dB]} &amp; \mathcal{H}_{\infty}^{(T_2)}~\text{[dB]} \\&#10;\hline&#10;0.4279 &amp; 0.2164 \\&#10;\end{array}&#10;\]&#10;&#10;&#10;&#10;\end{document}" title="IguanaTex Picture Display">
            <a:extLst>
              <a:ext uri="{FF2B5EF4-FFF2-40B4-BE49-F238E27FC236}">
                <a16:creationId xmlns:a16="http://schemas.microsoft.com/office/drawing/2014/main" id="{2DA366A3-00CF-1106-27E9-1610A57EE8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8223" y="5554980"/>
            <a:ext cx="2244753" cy="465920"/>
          </a:xfrm>
          <a:prstGeom prst="rect">
            <a:avLst/>
          </a:prstGeom>
        </p:spPr>
      </p:pic>
      <p:pic>
        <p:nvPicPr>
          <p:cNvPr id="27" name="Immagine 26" descr="\documentclass{article}&#10;\usepackage{amsmath}&#10;\pagestyle{empty}&#10;\begin{document}&#10;&#10;\[&#10;\mathcal{H}_{\infty} = \max_{\omega \in \Omega_{\text{range}}} \left| 20 \log_{10} \left| G_{\text{est}}(j\omega) \right| - 20 \log_{10} \left| G_{\text{real}}(j\omega) \right| \right|&#10;\]&#10;&#10;&#10;&#10;&#10;\end{document}" title="IguanaTex Picture Display">
            <a:extLst>
              <a:ext uri="{FF2B5EF4-FFF2-40B4-BE49-F238E27FC236}">
                <a16:creationId xmlns:a16="http://schemas.microsoft.com/office/drawing/2014/main" id="{F5393034-F6D6-5790-92A5-9E0AAB0EC0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882" y="5690400"/>
            <a:ext cx="4852294" cy="323291"/>
          </a:xfrm>
          <a:prstGeom prst="rect">
            <a:avLst/>
          </a:prstGeom>
        </p:spPr>
      </p:pic>
      <p:pic>
        <p:nvPicPr>
          <p:cNvPr id="21" name="Immagine 20" descr="\documentclass{article}&#10;\usepackage{amsmath}&#10;\pagestyle{empty}&#10;\begin{document}&#10;&#10;&#10;$ \Rightarrow $&#10;&#10;\end{document}" title="IguanaTex Picture Display">
            <a:extLst>
              <a:ext uri="{FF2B5EF4-FFF2-40B4-BE49-F238E27FC236}">
                <a16:creationId xmlns:a16="http://schemas.microsoft.com/office/drawing/2014/main" id="{9B240FB9-473B-4C3D-5B6B-297D1711D8F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496" y="5690000"/>
            <a:ext cx="247406" cy="152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124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C60A6B0-E699-A17E-BB88-3DD1484D4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F95F41A-167D-54A1-B381-EA074245D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42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1818861-B5EE-DB86-C013-CBC0405AC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52334A16-55E3-A483-7878-6A6E1DA82C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D50B3A0B-5950-3098-D5EC-AAAD22708C97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T3.2: </a:t>
            </a:r>
            <a:r>
              <a:rPr lang="it-IT" dirty="0">
                <a:solidFill>
                  <a:srgbClr val="102B51"/>
                </a:solidFill>
              </a:rPr>
              <a:t>Monte Carlo Analysis on </a:t>
            </a:r>
            <a:r>
              <a:rPr lang="it-IT" dirty="0" err="1">
                <a:solidFill>
                  <a:srgbClr val="102B51"/>
                </a:solidFill>
              </a:rPr>
              <a:t>noise</a:t>
            </a:r>
            <a:r>
              <a:rPr lang="it-IT" dirty="0">
                <a:solidFill>
                  <a:srgbClr val="102B51"/>
                </a:solidFill>
              </a:rPr>
              <a:t> </a:t>
            </a:r>
            <a:r>
              <a:rPr lang="it-IT" dirty="0" err="1">
                <a:solidFill>
                  <a:srgbClr val="102B51"/>
                </a:solidFill>
              </a:rPr>
              <a:t>realisations</a:t>
            </a:r>
            <a:endParaRPr lang="en-US" dirty="0">
              <a:solidFill>
                <a:srgbClr val="102B5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85DD4BB-AE67-9F39-7BE1-83358C487347}"/>
                  </a:ext>
                </a:extLst>
              </p:cNvPr>
              <p:cNvSpPr txBox="1"/>
              <p:nvPr/>
            </p:nvSpPr>
            <p:spPr>
              <a:xfrm>
                <a:off x="559394" y="1264252"/>
                <a:ext cx="10794406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>
                    <a:latin typeface="IBM Plex Sans" panose="020B0503050203000203" pitchFamily="34" charset="0"/>
                  </a:rPr>
                  <a:t>The Monte Carlo Analysis </a:t>
                </a:r>
                <a:r>
                  <a:rPr lang="it-IT" dirty="0" err="1">
                    <a:latin typeface="IBM Plex Sans" panose="020B0503050203000203" pitchFamily="34" charset="0"/>
                  </a:rPr>
                  <a:t>has</a:t>
                </a:r>
                <a:r>
                  <a:rPr lang="it-IT" dirty="0">
                    <a:latin typeface="IBM Plex Sans" panose="020B0503050203000203" pitchFamily="34" charset="0"/>
                  </a:rPr>
                  <a:t> </a:t>
                </a:r>
                <a:r>
                  <a:rPr lang="it-IT" dirty="0" err="1">
                    <a:latin typeface="IBM Plex Sans" panose="020B0503050203000203" pitchFamily="34" charset="0"/>
                  </a:rPr>
                  <a:t>been</a:t>
                </a:r>
                <a:r>
                  <a:rPr lang="it-IT" dirty="0">
                    <a:latin typeface="IBM Plex Sans" panose="020B0503050203000203" pitchFamily="34" charset="0"/>
                  </a:rPr>
                  <a:t> </a:t>
                </a:r>
                <a:r>
                  <a:rPr lang="it-IT" dirty="0" err="1">
                    <a:latin typeface="IBM Plex Sans" panose="020B0503050203000203" pitchFamily="34" charset="0"/>
                  </a:rPr>
                  <a:t>carried</a:t>
                </a:r>
                <a:r>
                  <a:rPr lang="it-IT" dirty="0">
                    <a:latin typeface="IBM Plex Sans" panose="020B0503050203000203" pitchFamily="34" charset="0"/>
                  </a:rPr>
                  <a:t> out </a:t>
                </a:r>
                <a:r>
                  <a:rPr lang="it-IT" dirty="0" err="1">
                    <a:latin typeface="IBM Plex Sans" panose="020B0503050203000203" pitchFamily="34" charset="0"/>
                  </a:rPr>
                  <a:t>changing</a:t>
                </a:r>
                <a:r>
                  <a:rPr lang="it-IT" dirty="0">
                    <a:latin typeface="IBM Plex Sans" panose="020B0503050203000203" pitchFamily="34" charset="0"/>
                  </a:rPr>
                  <a:t> the </a:t>
                </a:r>
                <a:r>
                  <a:rPr lang="it-IT" dirty="0" err="1">
                    <a:latin typeface="Consolas" panose="020B0609020204030204" pitchFamily="49" charset="0"/>
                  </a:rPr>
                  <a:t>seed</a:t>
                </a:r>
                <a:r>
                  <a:rPr lang="it-IT" dirty="0">
                    <a:latin typeface="IBM Plex Sans" panose="020B0503050203000203" pitchFamily="34" charset="0"/>
                  </a:rPr>
                  <a:t> </a:t>
                </a:r>
                <a:r>
                  <a:rPr lang="it-IT" dirty="0" err="1">
                    <a:latin typeface="IBM Plex Sans" panose="020B0503050203000203" pitchFamily="34" charset="0"/>
                  </a:rPr>
                  <a:t>structure</a:t>
                </a:r>
                <a:r>
                  <a:rPr lang="it-IT" dirty="0">
                    <a:latin typeface="IBM Plex Sans" panose="020B0503050203000203" pitchFamily="34" charset="0"/>
                  </a:rPr>
                  <a:t> inside the </a:t>
                </a:r>
                <a:r>
                  <a:rPr lang="it-IT" dirty="0" err="1">
                    <a:latin typeface="Consolas" panose="020B0609020204030204" pitchFamily="49" charset="0"/>
                  </a:rPr>
                  <a:t>Simulink</a:t>
                </a:r>
                <a:r>
                  <a:rPr lang="it-IT" dirty="0">
                    <a:latin typeface="Consolas" panose="020B0609020204030204" pitchFamily="49" charset="0"/>
                  </a:rPr>
                  <a:t> </a:t>
                </a:r>
                <a:r>
                  <a:rPr lang="it-IT" dirty="0">
                    <a:latin typeface="IBM Plex Sans" panose="020B0503050203000203" pitchFamily="34" charset="0"/>
                  </a:rPr>
                  <a:t>model, </a:t>
                </a:r>
                <a:r>
                  <a:rPr lang="it-IT" dirty="0" err="1">
                    <a:latin typeface="IBM Plex Sans" panose="020B0503050203000203" pitchFamily="34" charset="0"/>
                  </a:rPr>
                  <a:t>obtaining</a:t>
                </a:r>
                <a:r>
                  <a:rPr lang="it-IT" dirty="0">
                    <a:latin typeface="IBM Plex Sans" panose="020B0503050203000203" pitchFamily="34" charset="0"/>
                  </a:rPr>
                  <a:t> </a:t>
                </a:r>
                <a:r>
                  <a:rPr lang="it-IT" dirty="0" err="1">
                    <a:latin typeface="IBM Plex Sans" panose="020B0503050203000203" pitchFamily="34" charset="0"/>
                  </a:rPr>
                  <a:t>different</a:t>
                </a:r>
                <a:r>
                  <a:rPr lang="it-IT" dirty="0">
                    <a:latin typeface="IBM Plex Sans" panose="020B0503050203000203" pitchFamily="34" charset="0"/>
                  </a:rPr>
                  <a:t> </a:t>
                </a:r>
                <a:r>
                  <a:rPr lang="it-IT" dirty="0" err="1">
                    <a:latin typeface="IBM Plex Sans" panose="020B0503050203000203" pitchFamily="34" charset="0"/>
                  </a:rPr>
                  <a:t>realisations</a:t>
                </a:r>
                <a:r>
                  <a:rPr lang="it-IT" dirty="0">
                    <a:latin typeface="IBM Plex Sans" panose="020B0503050203000203" pitchFamily="34" charset="0"/>
                  </a:rPr>
                  <a:t> of the </a:t>
                </a:r>
                <a:r>
                  <a:rPr lang="it-IT" dirty="0" err="1">
                    <a:latin typeface="IBM Plex Sans" panose="020B0503050203000203" pitchFamily="34" charset="0"/>
                  </a:rPr>
                  <a:t>noise</a:t>
                </a:r>
                <a:r>
                  <a:rPr lang="it-IT" dirty="0">
                    <a:latin typeface="IBM Plex Sans" panose="020B0503050203000203" pitchFamily="34" charset="0"/>
                  </a:rPr>
                  <a:t> </a:t>
                </a:r>
                <a:r>
                  <a:rPr lang="it-IT" dirty="0" err="1">
                    <a:latin typeface="IBM Plex Sans" panose="020B0503050203000203" pitchFamily="34" charset="0"/>
                  </a:rPr>
                  <a:t>processes</a:t>
                </a:r>
                <a:endParaRPr lang="it-IT" dirty="0">
                  <a:latin typeface="IBM Plex Sans" panose="020B0503050203000203" pitchFamily="34" charset="0"/>
                </a:endParaRPr>
              </a:p>
              <a:p>
                <a:endParaRPr lang="it-IT" sz="1600" i="1" dirty="0">
                  <a:latin typeface="IBM Plex Sans" panose="020B0503050203000203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it-IT" sz="16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600" i="1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has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been</a:t>
                </a:r>
                <a:r>
                  <a:rPr lang="it-IT" sz="1600" dirty="0">
                    <a:latin typeface="IBM Plex Sans" panose="020B0503050203000203" pitchFamily="34" charset="0"/>
                  </a:rPr>
                  <a:t> set to 1000 in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order</a:t>
                </a:r>
                <a:r>
                  <a:rPr lang="it-IT" sz="1600" dirty="0">
                    <a:latin typeface="IBM Plex Sans" panose="020B0503050203000203" pitchFamily="34" charset="0"/>
                  </a:rPr>
                  <a:t> to balance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statistical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meaning</a:t>
                </a:r>
                <a:r>
                  <a:rPr lang="it-IT" sz="1600" dirty="0">
                    <a:latin typeface="IBM Plex Sans" panose="020B0503050203000203" pitchFamily="34" charset="0"/>
                  </a:rPr>
                  <a:t> of the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obtained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distribuitions</a:t>
                </a:r>
                <a:r>
                  <a:rPr lang="it-IT" sz="1600" dirty="0">
                    <a:latin typeface="IBM Plex Sans" panose="020B0503050203000203" pitchFamily="34" charset="0"/>
                  </a:rPr>
                  <a:t> and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computational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effort</a:t>
                </a:r>
                <a:endParaRPr lang="it-IT" sz="1600" i="1" dirty="0">
                  <a:latin typeface="IBM Plex Sans" panose="020B0503050203000203" pitchFamily="34" charset="0"/>
                </a:endParaRP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685DD4BB-AE67-9F39-7BE1-83358C4873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94" y="1264252"/>
                <a:ext cx="10794406" cy="1384995"/>
              </a:xfrm>
              <a:prstGeom prst="rect">
                <a:avLst/>
              </a:prstGeom>
              <a:blipFill>
                <a:blip r:embed="rId7"/>
                <a:stretch>
                  <a:fillRect l="-508" t="-2193" b="-482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6941A0C-7967-B2FD-6DFE-62951BC183B4}"/>
                  </a:ext>
                </a:extLst>
              </p:cNvPr>
              <p:cNvSpPr txBox="1"/>
              <p:nvPr/>
            </p:nvSpPr>
            <p:spPr>
              <a:xfrm>
                <a:off x="963561" y="2816084"/>
                <a:ext cx="10264878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600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Step #1:</a:t>
                </a:r>
                <a:r>
                  <a:rPr lang="it-IT" sz="1600" dirty="0">
                    <a:latin typeface="IBM Plex Sans" panose="020B0503050203000203" pitchFamily="34" charset="0"/>
                  </a:rPr>
                  <a:t> Simulate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600" dirty="0"/>
                  <a:t> </a:t>
                </a:r>
                <a:r>
                  <a:rPr lang="it-IT" sz="1600" dirty="0" err="1">
                    <a:latin typeface="Consolas" panose="020B0609020204030204" pitchFamily="49" charset="0"/>
                  </a:rPr>
                  <a:t>Simulink</a:t>
                </a:r>
                <a:r>
                  <a:rPr lang="it-IT" sz="1600" dirty="0"/>
                  <a:t> </a:t>
                </a:r>
                <a:r>
                  <a:rPr lang="it-IT" sz="1600" dirty="0">
                    <a:latin typeface="IBM Plex Sans" panose="020B0503050203000203" pitchFamily="34" charset="0"/>
                  </a:rPr>
                  <a:t>models with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different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Consolas" panose="020B0609020204030204" pitchFamily="49" charset="0"/>
                  </a:rPr>
                  <a:t>seed</a:t>
                </a:r>
                <a:r>
                  <a:rPr lang="it-IT" sz="1600" dirty="0">
                    <a:latin typeface="IBM Plex Sans" panose="020B0503050203000203" pitchFamily="34" charset="0"/>
                  </a:rPr>
                  <a:t>,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obtaining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6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different</a:t>
                </a:r>
                <a:r>
                  <a:rPr lang="it-IT" sz="1600" dirty="0">
                    <a:latin typeface="IBM Plex Sans" panose="020B0503050203000203" pitchFamily="34" charset="0"/>
                  </a:rPr>
                  <a:t> datasets:</a:t>
                </a:r>
              </a:p>
              <a:p>
                <a:endParaRPr lang="it-IT" sz="1600" dirty="0">
                  <a:latin typeface="IBM Plex Sans" panose="020B0503050203000203" pitchFamily="34" charset="0"/>
                </a:endParaRPr>
              </a:p>
              <a:p>
                <a:endParaRPr lang="it-IT" sz="1600" dirty="0">
                  <a:latin typeface="IBM Plex Sans" panose="020B0503050203000203" pitchFamily="34" charset="0"/>
                </a:endParaRPr>
              </a:p>
              <a:p>
                <a:endParaRPr lang="it-IT" sz="1600" dirty="0">
                  <a:latin typeface="IBM Plex Sans" panose="020B0503050203000203" pitchFamily="34" charset="0"/>
                </a:endParaRPr>
              </a:p>
              <a:p>
                <a:endParaRPr lang="it-IT" sz="1600" dirty="0">
                  <a:latin typeface="IBM Plex Sans" panose="020B0503050203000203" pitchFamily="34" charset="0"/>
                </a:endParaRPr>
              </a:p>
              <a:p>
                <a:endParaRPr lang="it-IT" sz="1600" dirty="0">
                  <a:latin typeface="IBM Plex Sans" panose="020B0503050203000203" pitchFamily="34" charset="0"/>
                </a:endParaRPr>
              </a:p>
              <a:p>
                <a:r>
                  <a:rPr lang="it-IT" sz="1600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Step #2:</a:t>
                </a:r>
                <a:r>
                  <a:rPr lang="it-IT" sz="1600" dirty="0">
                    <a:latin typeface="IBM Plex Sans" panose="020B0503050203000203" pitchFamily="34" charset="0"/>
                  </a:rPr>
                  <a:t>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Perform</a:t>
                </a:r>
                <a:r>
                  <a:rPr lang="it-IT" sz="1600" dirty="0">
                    <a:latin typeface="IBM Plex Sans" panose="020B0503050203000203" pitchFamily="34" charset="0"/>
                  </a:rPr>
                  <a:t> model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identification</a:t>
                </a:r>
                <a:r>
                  <a:rPr lang="it-IT" sz="1600" dirty="0">
                    <a:latin typeface="IBM Plex Sans" panose="020B0503050203000203" pitchFamily="34" charset="0"/>
                  </a:rPr>
                  <a:t> following the </a:t>
                </a:r>
                <a:r>
                  <a:rPr lang="it-IT" sz="1600" dirty="0" err="1">
                    <a:latin typeface="IBM Plex Sans" panose="020B0503050203000203" pitchFamily="34" charset="0"/>
                  </a:rPr>
                  <a:t>procedures</a:t>
                </a:r>
                <a:r>
                  <a:rPr lang="it-IT" sz="1600" dirty="0">
                    <a:latin typeface="IBM Plex Sans" panose="020B0503050203000203" pitchFamily="34" charset="0"/>
                  </a:rPr>
                  <a:t> of Task 1 and Task 2: </a:t>
                </a:r>
                <a:r>
                  <a:rPr lang="it-IT" dirty="0">
                    <a:latin typeface="IBM Plex Sans" panose="020B0503050203000203" pitchFamily="34" charset="0"/>
                  </a:rPr>
                  <a:t>		</a:t>
                </a:r>
              </a:p>
            </p:txBody>
          </p:sp>
        </mc:Choice>
        <mc:Fallback xmlns="">
          <p:sp>
            <p:nvSpPr>
              <p:cNvPr id="4" name="CasellaDiTesto 3">
                <a:extLst>
                  <a:ext uri="{FF2B5EF4-FFF2-40B4-BE49-F238E27FC236}">
                    <a16:creationId xmlns:a16="http://schemas.microsoft.com/office/drawing/2014/main" id="{76941A0C-7967-B2FD-6DFE-62951BC183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61" y="2816084"/>
                <a:ext cx="10264878" cy="1846659"/>
              </a:xfrm>
              <a:prstGeom prst="rect">
                <a:avLst/>
              </a:prstGeom>
              <a:blipFill>
                <a:blip r:embed="rId8"/>
                <a:stretch>
                  <a:fillRect l="-356" t="-1320" b="-42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magine 8" descr="\documentclass{article}&#10;\usepackage{amsmath}&#10;\pagestyle{empty}&#10;\begin{document}&#10;&#10;$ \texttt{DATASETS} = \{M_{tot}^{(i)}, q^{(i)} \} \quad i = 1,...,N $&#10;&#10;&#10;\end{document}" title="IguanaTex Picture Display">
            <a:extLst>
              <a:ext uri="{FF2B5EF4-FFF2-40B4-BE49-F238E27FC236}">
                <a16:creationId xmlns:a16="http://schemas.microsoft.com/office/drawing/2014/main" id="{CC3F3245-9569-82AD-3916-B8CBFEAEF1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694" y="3545544"/>
            <a:ext cx="3693806" cy="295406"/>
          </a:xfrm>
          <a:prstGeom prst="rect">
            <a:avLst/>
          </a:prstGeom>
        </p:spPr>
      </p:pic>
      <p:pic>
        <p:nvPicPr>
          <p:cNvPr id="15" name="Immagine 14" descr="\documentclass{article}&#10;\usepackage{amsmath}&#10;\pagestyle{empty}&#10;\begin{document}&#10;&#10;$ \text{for} \quad i = 1,...,N $&#10;&#10;&#10;&#10;\end{document}" title="IguanaTex Picture Display">
            <a:extLst>
              <a:ext uri="{FF2B5EF4-FFF2-40B4-BE49-F238E27FC236}">
                <a16:creationId xmlns:a16="http://schemas.microsoft.com/office/drawing/2014/main" id="{771D7551-321D-0050-E8EE-96C836E720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515" y="4737247"/>
            <a:ext cx="1581531" cy="204069"/>
          </a:xfrm>
          <a:prstGeom prst="rect">
            <a:avLst/>
          </a:prstGeom>
        </p:spPr>
      </p:pic>
      <p:pic>
        <p:nvPicPr>
          <p:cNvPr id="17" name="Immagine 16" descr="\documentclass{article}&#10;\usepackage{amsmath}&#10;\pagestyle{empty}&#10;\begin{document}&#10;&#10;\begin{align}&#10;\Theta_{\mathrm{T_1}}^{(i)} &amp;= \mathrm{greyBox}(\mathrm{DATASET}^{(i)}) \\&#10;\Theta_{\mathrm{T_2}}^{(i)} &amp;= \mathrm{PBSID\text{-}H_{\infty}}(\mathrm{DATASET}^{(i)})&#10;\end{align}&#10;&#10;&#10;&#10;\end{document}" title="IguanaTex Picture Display">
            <a:extLst>
              <a:ext uri="{FF2B5EF4-FFF2-40B4-BE49-F238E27FC236}">
                <a16:creationId xmlns:a16="http://schemas.microsoft.com/office/drawing/2014/main" id="{E33BD73D-5023-5B46-79A9-E0B0712080C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487"/>
          <a:stretch>
            <a:fillRect/>
          </a:stretch>
        </p:blipFill>
        <p:spPr>
          <a:xfrm>
            <a:off x="4507170" y="5037310"/>
            <a:ext cx="3417630" cy="74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4394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96593FA-97D2-5A33-7A96-40141CEC2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7637D50-3E34-D743-F3E4-97AE4B409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43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EEBA6A6C-69C5-04ED-13D8-574B01891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7ECAC764-3606-38BA-2C0E-0B63E9D38E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D0627928-4765-E13B-BA20-C20101C33BD5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T3.3: </a:t>
            </a:r>
            <a:r>
              <a:rPr lang="it-IT" dirty="0">
                <a:solidFill>
                  <a:srgbClr val="102B51"/>
                </a:solidFill>
              </a:rPr>
              <a:t>MC </a:t>
            </a:r>
            <a:r>
              <a:rPr lang="it-IT" dirty="0" err="1">
                <a:solidFill>
                  <a:srgbClr val="102B51"/>
                </a:solidFill>
              </a:rPr>
              <a:t>Results</a:t>
            </a:r>
            <a:r>
              <a:rPr lang="it-IT" dirty="0">
                <a:solidFill>
                  <a:srgbClr val="102B51"/>
                </a:solidFill>
              </a:rPr>
              <a:t> – Est. </a:t>
            </a:r>
            <a:r>
              <a:rPr lang="it-IT" dirty="0" err="1">
                <a:solidFill>
                  <a:srgbClr val="102B51"/>
                </a:solidFill>
              </a:rPr>
              <a:t>Parameters</a:t>
            </a:r>
            <a:r>
              <a:rPr lang="it-IT" dirty="0">
                <a:solidFill>
                  <a:srgbClr val="102B51"/>
                </a:solidFill>
              </a:rPr>
              <a:t> (T1)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4" name="Immagine 3" descr="\documentclass{article}&#10;\usepackage{amsmath}&#10;\pagestyle{empty}&#10;\begin{document}&#10;&#10;&#10;\[&#10;\begin{array}{c|ccc}&#10; &amp; \hat{\Theta}_{\text{nom}}^{(i)} &amp; \mu_{\hat{\Theta}^{(i)}}^{\text{MC}} &amp; \sigma_{\hat{\Theta}^{(i)}}^{\text{MC}} \\&#10;\hline&#10;M_u       &amp; -5.6641 &amp; -5.6062  &amp; 0.98 \% \\&#10;M_q       &amp; -2.7614 &amp; -2.7428  &amp; 1.1 \% \\&#10;X_{\delta}   &amp; -8.9727 &amp; -8.9754 &amp; 0.02 \% \\&#10;M_{\delta}   &amp; 458.5880 &amp; 453.1013 &amp; 0.51 \% \\&#10;\end{array}&#10;\]&#10;&#10;&#10;\end{document}" title="IguanaTex Picture Display">
            <a:extLst>
              <a:ext uri="{FF2B5EF4-FFF2-40B4-BE49-F238E27FC236}">
                <a16:creationId xmlns:a16="http://schemas.microsoft.com/office/drawing/2014/main" id="{6AEFCB33-EEA2-166F-CEC1-E85CD5A8D8E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632" y="2729982"/>
            <a:ext cx="3566265" cy="1444937"/>
          </a:xfrm>
          <a:prstGeom prst="rect">
            <a:avLst/>
          </a:prstGeom>
        </p:spPr>
      </p:pic>
      <p:pic>
        <p:nvPicPr>
          <p:cNvPr id="8" name="Immagine 7" descr="Immagine che contiene testo, schermat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3861E468-8030-C264-4AAB-A46BFBD2C4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8" y="1669755"/>
            <a:ext cx="7373467" cy="3518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205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C6B31D-420E-43D6-AADF-AD473CF281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43EF699F-6751-4B48-4ADB-5A19EF6B1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44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528C24C4-BEE6-3434-4BF9-885C4E0F4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D762668E-F55F-61D3-7FA9-D41777F160D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1EEA79CF-6FA4-80FA-1E21-26A59C645E00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T3.3: M</a:t>
            </a:r>
            <a:r>
              <a:rPr lang="it-IT" dirty="0">
                <a:solidFill>
                  <a:srgbClr val="102B51"/>
                </a:solidFill>
              </a:rPr>
              <a:t>C </a:t>
            </a:r>
            <a:r>
              <a:rPr lang="it-IT" dirty="0" err="1">
                <a:solidFill>
                  <a:srgbClr val="102B51"/>
                </a:solidFill>
              </a:rPr>
              <a:t>Results</a:t>
            </a:r>
            <a:r>
              <a:rPr lang="it-IT" dirty="0">
                <a:solidFill>
                  <a:srgbClr val="102B51"/>
                </a:solidFill>
              </a:rPr>
              <a:t> – Est. </a:t>
            </a:r>
            <a:r>
              <a:rPr lang="it-IT" dirty="0" err="1">
                <a:solidFill>
                  <a:srgbClr val="102B51"/>
                </a:solidFill>
              </a:rPr>
              <a:t>Parameters</a:t>
            </a:r>
            <a:r>
              <a:rPr lang="it-IT" dirty="0">
                <a:solidFill>
                  <a:srgbClr val="102B51"/>
                </a:solidFill>
              </a:rPr>
              <a:t> (T2) 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12" name="Immagine 11" descr="Immagine che contiene diagramma, testo, Diagramma, schermata&#10;&#10;Il contenuto generato dall'IA potrebbe non essere corretto.">
            <a:extLst>
              <a:ext uri="{FF2B5EF4-FFF2-40B4-BE49-F238E27FC236}">
                <a16:creationId xmlns:a16="http://schemas.microsoft.com/office/drawing/2014/main" id="{82CC3E5A-DBE8-CB87-D3EA-5DEA8184E2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31" y="1731381"/>
            <a:ext cx="7185186" cy="3395238"/>
          </a:xfrm>
          <a:prstGeom prst="rect">
            <a:avLst/>
          </a:prstGeom>
        </p:spPr>
      </p:pic>
      <p:pic>
        <p:nvPicPr>
          <p:cNvPr id="20" name="Immagine 19" descr="\documentclass{article}&#10;\usepackage{amsmath}&#10;\pagestyle{empty}&#10;\begin{document}&#10;&#10;&#10;\[&#10;\begin{array}{c|ccc}&#10;&amp; \hat{\Theta}_{\text{nom}}^{(i)} &amp; \mu_{\hat{\Theta}^{(i)}}^{\text{MC}} &amp; \sigma_{\hat{\Theta}^{(i)}}^{\text{MC}} \\&#10;\hline&#10;X_u         &amp; -0.3025 &amp; -0.3099  &amp; 24.4\% \\&#10;X_q         &amp;  0.1890 &amp;  0.1702  &amp; 20.5\% \\&#10;M_u         &amp; -6.1374 &amp; -6.0218  &amp; 1.6\%  \\&#10;M_q         &amp; -2.8469 &amp; -2.8368  &amp; 2.3\%  \\&#10;X_{\delta}     &amp; -8.5461 &amp; -6.8241  &amp; 70.7\% \\&#10;M_{\delta}     &amp; 462.2139 &amp; 462.0623 &amp; 0.2\%  \\&#10;\end{array}&#10;\]&#10;&#10;&#10;\end{document}" title="IguanaTex Picture Display">
            <a:extLst>
              <a:ext uri="{FF2B5EF4-FFF2-40B4-BE49-F238E27FC236}">
                <a16:creationId xmlns:a16="http://schemas.microsoft.com/office/drawing/2014/main" id="{41453FEE-271C-9A99-228A-B1939AB8859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731" y="2456794"/>
            <a:ext cx="3566263" cy="1991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2609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5151D17-2053-77FE-C006-60624F8EC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1EE43B6-856A-D1BB-3DDE-1F81653C5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45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8B8ADAAC-23F8-E766-F50E-D78A26F55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F2639F1A-B847-7048-3C07-765D84F4DDD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67A180FC-27D0-34D4-F525-89ECCE70E721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T3.3: </a:t>
            </a:r>
            <a:r>
              <a:rPr lang="it-IT" dirty="0">
                <a:solidFill>
                  <a:srgbClr val="102B51"/>
                </a:solidFill>
              </a:rPr>
              <a:t>MC </a:t>
            </a:r>
            <a:r>
              <a:rPr lang="it-IT" dirty="0" err="1">
                <a:solidFill>
                  <a:srgbClr val="102B51"/>
                </a:solidFill>
              </a:rPr>
              <a:t>Results</a:t>
            </a:r>
            <a:r>
              <a:rPr lang="it-IT" dirty="0">
                <a:solidFill>
                  <a:srgbClr val="102B51"/>
                </a:solidFill>
              </a:rPr>
              <a:t> – Poles (T1)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6" name="Immagine 5" descr="\documentclass{article}&#10;\usepackage{amsmath}&#10;\pagestyle{empty}&#10;\begin{document}&#10;&#10;&#10;\[&#10;\begin{array}{c|cccc}&#10;&amp; \hat{p}_{\text{nom}}^{(i)} &amp; \mu_{p^{(i)}}^{\text{MC}} &amp; \multicolumn{2}{c}{\sigma_{p^{(i)}}^{\text{MC}}} \\&#10;             &amp;                            &amp;                          &amp; \text{Re} &amp; \text{Im} \\&#10;\hline&#10;p_1 &amp; 3.087      &amp; 3.075      &amp; 0.52\%   &amp; --    \\&#10;p_2 &amp; -2.917 + 3.082i &amp; -2.909 + 3.070i &amp; 0.33\%   &amp; 0.48\% \\&#10;p_3 &amp; -2.917 - 3.082i &amp; -2.909 - 3.070i &amp; 0.33\%   &amp; 0.48\% \\&#10;\end{array}&#10;\]&#10;&#10;&#10;\end{document}" title="IguanaTex Picture Display">
            <a:extLst>
              <a:ext uri="{FF2B5EF4-FFF2-40B4-BE49-F238E27FC236}">
                <a16:creationId xmlns:a16="http://schemas.microsoft.com/office/drawing/2014/main" id="{FC07520B-74CC-2D9C-223F-5D3B9FE0479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820" y="4859091"/>
            <a:ext cx="4579208" cy="1172627"/>
          </a:xfrm>
          <a:prstGeom prst="rect">
            <a:avLst/>
          </a:prstGeom>
        </p:spPr>
      </p:pic>
      <p:pic>
        <p:nvPicPr>
          <p:cNvPr id="8" name="Immagine 7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CAE8546C-EC75-33D8-D5BD-C2F6953A0C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184" y="1256773"/>
            <a:ext cx="7392480" cy="347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5048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77EBD5-2011-EDF6-660E-B2A4D676E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2455A656-B423-444F-B554-374B639B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46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5FDA880C-464B-CF41-A0AD-CB7F1AF63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2881F1D0-12A2-3F89-469E-2315E1B4D9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10B57328-24B5-A40E-22AA-C789A1F0C5CE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T3.3: </a:t>
            </a:r>
            <a:r>
              <a:rPr lang="it-IT" dirty="0">
                <a:solidFill>
                  <a:srgbClr val="102B51"/>
                </a:solidFill>
              </a:rPr>
              <a:t>MC </a:t>
            </a:r>
            <a:r>
              <a:rPr lang="it-IT" dirty="0" err="1">
                <a:solidFill>
                  <a:srgbClr val="102B51"/>
                </a:solidFill>
              </a:rPr>
              <a:t>Results</a:t>
            </a:r>
            <a:r>
              <a:rPr lang="it-IT" dirty="0">
                <a:solidFill>
                  <a:srgbClr val="102B51"/>
                </a:solidFill>
              </a:rPr>
              <a:t> – Poles (T2)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6" name="Immagine 5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150D2515-70F4-0D31-F907-E7F93BE20F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287" y="1200837"/>
            <a:ext cx="7401745" cy="3433608"/>
          </a:xfrm>
          <a:prstGeom prst="rect">
            <a:avLst/>
          </a:prstGeom>
        </p:spPr>
      </p:pic>
      <p:pic>
        <p:nvPicPr>
          <p:cNvPr id="12" name="Immagine 11" descr="\documentclass{article}&#10;\usepackage{amsmath}&#10;\pagestyle{empty}&#10;\begin{document}&#10;&#10;&#10;\[&#10;\begin{array}{c|cccc}&#10;&amp; \hat{p}_{\text{nom}}^{(i)} &amp; \mu_{p^{(i)}}^{\text{MC}} &amp; \multicolumn{2}{c}{\sigma_{p^{(i)}}^{\text{MC}}} \\&#10;             &amp;                            &amp;                          &amp; \text{Re} &amp; \text{Im} \\&#10;\hline&#10;p_1 &amp; 2.975     &amp; 2.959     &amp; 1.0\%   &amp; --    \\&#10;p_2 &amp; -3.062 + 3.296i &amp; -3.053 + 3.263i &amp; 0.4\%   &amp; 0.9\% \\&#10;p_3 &amp; -3.062 - 3.296i &amp; -3.053 - 3.263i &amp; 0.4\%   &amp; 0.9\% \\&#10;\end{array}&#10;\]&#10;&#10;&#10;\end{document}" title="IguanaTex Picture Display">
            <a:extLst>
              <a:ext uri="{FF2B5EF4-FFF2-40B4-BE49-F238E27FC236}">
                <a16:creationId xmlns:a16="http://schemas.microsoft.com/office/drawing/2014/main" id="{2313D310-AC5B-2397-C07A-417E304C983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667" y="4709737"/>
            <a:ext cx="4853760" cy="129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6099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FA88A9-0FD7-6BF7-3DBA-10BA41381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7D7AD10B-ADDE-4BAD-C639-835441E7E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47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6512A3F9-37D5-A927-80E4-E399FFEA67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7CB90E64-8E20-DB52-197A-0B8241989C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36334374-63CA-11C9-169F-16C731D56F0B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T3.3: </a:t>
            </a:r>
            <a:r>
              <a:rPr lang="it-IT" dirty="0">
                <a:solidFill>
                  <a:srgbClr val="102B51"/>
                </a:solidFill>
              </a:rPr>
              <a:t>MC </a:t>
            </a:r>
            <a:r>
              <a:rPr lang="it-IT" dirty="0" err="1">
                <a:solidFill>
                  <a:srgbClr val="102B51"/>
                </a:solidFill>
              </a:rPr>
              <a:t>Results</a:t>
            </a:r>
            <a:r>
              <a:rPr lang="it-IT" dirty="0">
                <a:solidFill>
                  <a:srgbClr val="102B51"/>
                </a:solidFill>
              </a:rPr>
              <a:t> – </a:t>
            </a:r>
            <a:r>
              <a:rPr lang="it-IT" dirty="0" err="1">
                <a:solidFill>
                  <a:srgbClr val="102B51"/>
                </a:solidFill>
              </a:rPr>
              <a:t>Zeros</a:t>
            </a:r>
            <a:r>
              <a:rPr lang="it-IT" dirty="0">
                <a:solidFill>
                  <a:srgbClr val="102B51"/>
                </a:solidFill>
              </a:rPr>
              <a:t> (T1)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4" name="Immagine 3" descr="\documentclass{article}&#10;\usepackage{amsmath}&#10;\pagestyle{empty}&#10;\begin{document}&#10;&#10;\[&#10;\begin{array}{c|ccc}&#10;&amp; \hat{z}_{\text{nom}}^{(i)} &amp; \mu_{z^{(i)}}^{\text{MC}} &amp; \sigma_{z^{(i)}}^{\text{MC}} \\&#10;\hline&#10;z_1 &amp; 0        &amp; 0  &amp; -- \\&#10;z_2 &amp; -0.111  &amp; -0.111  &amp; 1.08\% \\&#10;\end{array}&#10;\]&#10;&#10;&#10;&#10;\end{document}" title="IguanaTex Picture Display">
            <a:extLst>
              <a:ext uri="{FF2B5EF4-FFF2-40B4-BE49-F238E27FC236}">
                <a16:creationId xmlns:a16="http://schemas.microsoft.com/office/drawing/2014/main" id="{49B24ADC-5831-44F8-9051-907E416609F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719" y="5120540"/>
            <a:ext cx="3105463" cy="879634"/>
          </a:xfrm>
          <a:prstGeom prst="rect">
            <a:avLst/>
          </a:prstGeom>
        </p:spPr>
      </p:pic>
      <p:pic>
        <p:nvPicPr>
          <p:cNvPr id="8" name="Immagine 7" descr="Immagine che contiene testo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F1D2DFAB-4364-22A3-0B97-472E4874147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513" y="1256230"/>
            <a:ext cx="7474974" cy="3696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3371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FEB2C7-EAE7-9FFF-8F4B-637591B4E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F26CEE2-0EF0-3284-5412-45A7D824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48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C84A453-870F-C188-CAB3-D42942DC8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1EB17B38-F7C1-934F-2435-6A27F47714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F1868585-6096-874F-5BDF-D7F5031FF89B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T3.3: </a:t>
            </a:r>
            <a:r>
              <a:rPr lang="it-IT" dirty="0">
                <a:solidFill>
                  <a:srgbClr val="102B51"/>
                </a:solidFill>
              </a:rPr>
              <a:t>MC </a:t>
            </a:r>
            <a:r>
              <a:rPr lang="it-IT" dirty="0" err="1">
                <a:solidFill>
                  <a:srgbClr val="102B51"/>
                </a:solidFill>
              </a:rPr>
              <a:t>Results</a:t>
            </a:r>
            <a:r>
              <a:rPr lang="it-IT" dirty="0">
                <a:solidFill>
                  <a:srgbClr val="102B51"/>
                </a:solidFill>
              </a:rPr>
              <a:t> – </a:t>
            </a:r>
            <a:r>
              <a:rPr lang="it-IT" dirty="0" err="1">
                <a:solidFill>
                  <a:srgbClr val="102B51"/>
                </a:solidFill>
              </a:rPr>
              <a:t>Zeros</a:t>
            </a:r>
            <a:r>
              <a:rPr lang="it-IT" dirty="0">
                <a:solidFill>
                  <a:srgbClr val="102B51"/>
                </a:solidFill>
              </a:rPr>
              <a:t> (T2)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9" name="Immagine 8" descr="\documentclass{article}&#10;\usepackage{amsmath}&#10;\pagestyle{empty}&#10;\begin{document}&#10;&#10;\[&#10;\begin{array}{c|ccc}&#10; &amp; \hat{z}_{\text{nom}}^{(i)} &amp; \mu_{z^{(i)}}^{\text{MC}} &amp; \sigma_{z^{(i)}}^{\text{MC}} \\&#10;\hline&#10;z_1 &amp; 0        &amp; 0  &amp; -- \\&#10;z_2 &amp; -0.416  &amp; -0.400  &amp; 11\% \\&#10;\end{array}&#10;\]&#10;&#10;&#10;&#10;\end{document}" title="IguanaTex Picture Display">
            <a:extLst>
              <a:ext uri="{FF2B5EF4-FFF2-40B4-BE49-F238E27FC236}">
                <a16:creationId xmlns:a16="http://schemas.microsoft.com/office/drawing/2014/main" id="{DE6215E6-B1E5-6CDF-441F-30991D0DA5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60" y="5188321"/>
            <a:ext cx="2954880" cy="879634"/>
          </a:xfrm>
          <a:prstGeom prst="rect">
            <a:avLst/>
          </a:prstGeom>
        </p:spPr>
      </p:pic>
      <p:pic>
        <p:nvPicPr>
          <p:cNvPr id="4" name="Immagine 3" descr="Immagine che contiene testo, diagramma, Diagramma, linea&#10;&#10;Il contenuto generato dall'IA potrebbe non essere corretto.">
            <a:extLst>
              <a:ext uri="{FF2B5EF4-FFF2-40B4-BE49-F238E27FC236}">
                <a16:creationId xmlns:a16="http://schemas.microsoft.com/office/drawing/2014/main" id="{6B0A5506-3D76-3CC4-74AA-679AEA79BFC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522" y="1218325"/>
            <a:ext cx="7747713" cy="38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3544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0B91DA-BB5C-21B1-99DD-E07CF3BE4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72BB19D-1371-0C73-C565-F97FA323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49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9525FB94-A33A-CF97-5112-C705E559B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A1B139DE-AA8D-C84C-C23B-3AE12C7399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EE254A63-6C17-7184-6515-3CD4A84B276F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T3.3: </a:t>
            </a:r>
            <a:r>
              <a:rPr lang="it-IT" dirty="0">
                <a:solidFill>
                  <a:srgbClr val="102B51"/>
                </a:solidFill>
              </a:rPr>
              <a:t>MC </a:t>
            </a:r>
            <a:r>
              <a:rPr lang="it-IT" dirty="0" err="1">
                <a:solidFill>
                  <a:srgbClr val="102B51"/>
                </a:solidFill>
              </a:rPr>
              <a:t>Results</a:t>
            </a:r>
            <a:r>
              <a:rPr lang="it-IT" dirty="0">
                <a:solidFill>
                  <a:srgbClr val="102B51"/>
                </a:solidFill>
              </a:rPr>
              <a:t> – Pole/Zero </a:t>
            </a:r>
            <a:r>
              <a:rPr lang="it-IT" dirty="0" err="1">
                <a:solidFill>
                  <a:srgbClr val="102B51"/>
                </a:solidFill>
              </a:rPr>
              <a:t>Map</a:t>
            </a:r>
            <a:r>
              <a:rPr lang="it-IT" dirty="0">
                <a:solidFill>
                  <a:srgbClr val="102B51"/>
                </a:solidFill>
              </a:rPr>
              <a:t> </a:t>
            </a:r>
            <a:r>
              <a:rPr lang="it-IT" dirty="0" err="1">
                <a:solidFill>
                  <a:srgbClr val="102B51"/>
                </a:solidFill>
              </a:rPr>
              <a:t>Dispersion</a:t>
            </a:r>
            <a:endParaRPr lang="en-US" dirty="0">
              <a:solidFill>
                <a:srgbClr val="102B51"/>
              </a:solidFill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28367C4-1211-549E-B9C4-0353CAF4DA47}"/>
              </a:ext>
            </a:extLst>
          </p:cNvPr>
          <p:cNvSpPr txBox="1"/>
          <p:nvPr/>
        </p:nvSpPr>
        <p:spPr>
          <a:xfrm>
            <a:off x="698746" y="1345778"/>
            <a:ext cx="40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Grey-Box System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Identification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(T1):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C2786EC-6BB0-F382-27D9-87CCD184CCEE}"/>
                  </a:ext>
                </a:extLst>
              </p:cNvPr>
              <p:cNvSpPr txBox="1"/>
              <p:nvPr/>
            </p:nvSpPr>
            <p:spPr>
              <a:xfrm>
                <a:off x="6689634" y="1345778"/>
                <a:ext cx="4052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PBSID-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 System </a:t>
                </a:r>
                <a:r>
                  <a:rPr lang="it-IT" u="sng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Identification</a:t>
                </a:r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 (T2):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C2786EC-6BB0-F382-27D9-87CCD184CC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9634" y="1345778"/>
                <a:ext cx="4052201" cy="369332"/>
              </a:xfrm>
              <a:prstGeom prst="rect">
                <a:avLst/>
              </a:prstGeom>
              <a:blipFill>
                <a:blip r:embed="rId4"/>
                <a:stretch>
                  <a:fillRect l="-1353" t="-8333" r="-3308" b="-3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Immagine 14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FC98552C-EBA6-B638-DA58-904E973D7B4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350" y="1935343"/>
            <a:ext cx="5030450" cy="3880409"/>
          </a:xfrm>
          <a:prstGeom prst="rect">
            <a:avLst/>
          </a:prstGeom>
        </p:spPr>
      </p:pic>
      <p:pic>
        <p:nvPicPr>
          <p:cNvPr id="4" name="Immagine 3" descr="Immagine che contiene testo, schermat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DA2CA413-F2D1-8954-1E6D-B88D32618B3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746" y="1935343"/>
            <a:ext cx="5030450" cy="388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39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C8E99E-8C3D-6E78-AC58-FED592280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2">
            <a:extLst>
              <a:ext uri="{FF2B5EF4-FFF2-40B4-BE49-F238E27FC236}">
                <a16:creationId xmlns:a16="http://schemas.microsoft.com/office/drawing/2014/main" id="{769EE268-D90B-B162-6A5C-202953D68C01}"/>
              </a:ext>
            </a:extLst>
          </p:cNvPr>
          <p:cNvSpPr txBox="1">
            <a:spLocks/>
          </p:cNvSpPr>
          <p:nvPr/>
        </p:nvSpPr>
        <p:spPr>
          <a:xfrm>
            <a:off x="2030609" y="991508"/>
            <a:ext cx="10297220" cy="1979441"/>
          </a:xfrm>
          <a:prstGeom prst="rect">
            <a:avLst/>
          </a:prstGeom>
        </p:spPr>
        <p:txBody>
          <a:bodyPr vert="horz" lIns="0" tIns="360000" rIns="0" bIns="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noProof="0"/>
            </a:br>
            <a:br>
              <a:rPr lang="en-US" noProof="0"/>
            </a:br>
            <a:endParaRPr lang="en-US" noProof="0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F55F3CA4-E3FD-7C1D-5C62-8BD6B0B54D22}"/>
              </a:ext>
            </a:extLst>
          </p:cNvPr>
          <p:cNvSpPr txBox="1">
            <a:spLocks/>
          </p:cNvSpPr>
          <p:nvPr/>
        </p:nvSpPr>
        <p:spPr>
          <a:xfrm>
            <a:off x="1381638" y="2695505"/>
            <a:ext cx="9428723" cy="1466989"/>
          </a:xfrm>
          <a:prstGeom prst="rect">
            <a:avLst/>
          </a:prstGeom>
        </p:spPr>
        <p:txBody>
          <a:bodyPr vert="horz" lIns="0" tIns="360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sz="4000" b="1" dirty="0">
                <a:latin typeface="IBM Plex Sans" panose="020B0503050203000203" pitchFamily="34" charset="0"/>
              </a:rPr>
              <a:t>TASK 1: </a:t>
            </a:r>
          </a:p>
          <a:p>
            <a:pPr algn="ctr">
              <a:lnSpc>
                <a:spcPct val="150000"/>
              </a:lnSpc>
            </a:pPr>
            <a:r>
              <a:rPr lang="en-US" sz="4000" b="1" dirty="0">
                <a:latin typeface="IBM Plex Sans" panose="020B0503050203000203" pitchFamily="34" charset="0"/>
              </a:rPr>
              <a:t>Grey-Box Model Identification</a:t>
            </a:r>
            <a:endParaRPr lang="en-US" sz="3600" noProof="0" dirty="0"/>
          </a:p>
        </p:txBody>
      </p:sp>
    </p:spTree>
    <p:extLst>
      <p:ext uri="{BB962C8B-B14F-4D97-AF65-F5344CB8AC3E}">
        <p14:creationId xmlns:p14="http://schemas.microsoft.com/office/powerpoint/2010/main" val="23632415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92599E-DCC3-CB55-063A-5B9B84CB1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7B68DDD-1056-7653-7E7A-35CC11F6F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50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289F5D89-FFC4-571C-8090-4BFF9BACF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19325C5E-5684-1875-48C9-5603CF9495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50222047-DE05-B645-8298-BD707ED68CA6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T3.3: </a:t>
            </a:r>
            <a:r>
              <a:rPr lang="it-IT" dirty="0">
                <a:solidFill>
                  <a:srgbClr val="102B51"/>
                </a:solidFill>
              </a:rPr>
              <a:t>MC </a:t>
            </a:r>
            <a:r>
              <a:rPr lang="it-IT" dirty="0" err="1">
                <a:solidFill>
                  <a:srgbClr val="102B51"/>
                </a:solidFill>
              </a:rPr>
              <a:t>Results</a:t>
            </a:r>
            <a:r>
              <a:rPr lang="it-IT" dirty="0">
                <a:solidFill>
                  <a:srgbClr val="102B51"/>
                </a:solidFill>
              </a:rPr>
              <a:t> – Bode Plots </a:t>
            </a:r>
            <a:r>
              <a:rPr lang="it-IT" dirty="0" err="1">
                <a:solidFill>
                  <a:srgbClr val="102B51"/>
                </a:solidFill>
              </a:rPr>
              <a:t>Dispersion</a:t>
            </a:r>
            <a:endParaRPr lang="en-US" dirty="0">
              <a:solidFill>
                <a:srgbClr val="102B51"/>
              </a:solidFill>
            </a:endParaRPr>
          </a:p>
        </p:txBody>
      </p:sp>
      <p:pic>
        <p:nvPicPr>
          <p:cNvPr id="4" name="Immagine 3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7CBD8E65-9D6D-CB96-73C8-B343BEBC9A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760" y="2124328"/>
            <a:ext cx="5699214" cy="2609343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FAA7CDA7-2081-E1F0-7912-9553ED5708D6}"/>
              </a:ext>
            </a:extLst>
          </p:cNvPr>
          <p:cNvSpPr txBox="1"/>
          <p:nvPr/>
        </p:nvSpPr>
        <p:spPr>
          <a:xfrm>
            <a:off x="1277012" y="1250236"/>
            <a:ext cx="40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Grey-Box System </a:t>
            </a:r>
            <a:r>
              <a:rPr lang="it-IT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Identification</a:t>
            </a:r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(T1):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6C191A7-0E91-8687-46ED-4A0206E2B9DA}"/>
                  </a:ext>
                </a:extLst>
              </p:cNvPr>
              <p:cNvSpPr txBox="1"/>
              <p:nvPr/>
            </p:nvSpPr>
            <p:spPr>
              <a:xfrm>
                <a:off x="7267900" y="1250236"/>
                <a:ext cx="40522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PBSID-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b="0" i="1" u="sng" smtClean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 System </a:t>
                </a:r>
                <a:r>
                  <a:rPr lang="it-IT" u="sng" dirty="0" err="1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Identification</a:t>
                </a:r>
                <a:r>
                  <a:rPr lang="it-IT" u="sng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IBM Plex Sans" panose="020B0503050203000203" pitchFamily="34" charset="0"/>
                  </a:rPr>
                  <a:t> (T2):</a:t>
                </a:r>
              </a:p>
            </p:txBody>
          </p:sp>
        </mc:Choice>
        <mc:Fallback xmlns="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A6C191A7-0E91-8687-46ED-4A0206E2B9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7900" y="1250236"/>
                <a:ext cx="4052201" cy="369332"/>
              </a:xfrm>
              <a:prstGeom prst="rect">
                <a:avLst/>
              </a:prstGeom>
              <a:blipFill>
                <a:blip r:embed="rId6"/>
                <a:stretch>
                  <a:fillRect l="-1353" t="-8197" r="-3308" b="-3278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magine 5" descr="Immagine che contiene testo, linea, Diagramma, diagramma&#10;&#10;Il contenuto generato dall'IA potrebbe non essere corretto.">
            <a:extLst>
              <a:ext uri="{FF2B5EF4-FFF2-40B4-BE49-F238E27FC236}">
                <a16:creationId xmlns:a16="http://schemas.microsoft.com/office/drawing/2014/main" id="{3F011839-078E-9067-8E8B-562A9E19CB7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640" y="2124328"/>
            <a:ext cx="5492944" cy="260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49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5E895E2-ADEA-F958-4DE8-06679EC25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C232620-9E46-C5A9-F5F4-78672BEAA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51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CE56B8B7-3722-6896-91B1-475B1A408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57AA0C3A-C33F-9379-D526-4EE8949C39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D6699A3D-DCFF-6EA4-7C3E-921E9E5EA716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>
                <a:solidFill>
                  <a:srgbClr val="102B51"/>
                </a:solidFill>
              </a:rPr>
              <a:t>Conclusions</a:t>
            </a:r>
            <a:r>
              <a:rPr lang="it-IT" dirty="0">
                <a:solidFill>
                  <a:srgbClr val="102B51"/>
                </a:solidFill>
              </a:rPr>
              <a:t> </a:t>
            </a:r>
            <a:endParaRPr lang="en-US" dirty="0">
              <a:solidFill>
                <a:srgbClr val="102B51"/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94160A-8467-98E7-BA3B-A0DC17AF6152}"/>
              </a:ext>
            </a:extLst>
          </p:cNvPr>
          <p:cNvSpPr txBox="1"/>
          <p:nvPr/>
        </p:nvSpPr>
        <p:spPr>
          <a:xfrm>
            <a:off x="364520" y="1307690"/>
            <a:ext cx="109892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Both methods provide </a:t>
            </a:r>
            <a:r>
              <a:rPr lang="en-US" b="1" dirty="0">
                <a:latin typeface="IBM Plex Sans" panose="020B0503050203000203" pitchFamily="34" charset="0"/>
              </a:rPr>
              <a:t>accurate estimation of the frequency response</a:t>
            </a:r>
            <a:r>
              <a:rPr lang="en-US" dirty="0">
                <a:latin typeface="IBM Plex Sans" panose="020B0503050203000203" pitchFamily="34" charset="0"/>
              </a:rPr>
              <a:t> of the system</a:t>
            </a: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When it comes to identifying the physical parameters, the </a:t>
            </a:r>
            <a:r>
              <a:rPr lang="en-US" b="1" dirty="0">
                <a:latin typeface="IBM Plex Sans" panose="020B0503050203000203" pitchFamily="34" charset="0"/>
              </a:rPr>
              <a:t>black-box method (T2)</a:t>
            </a:r>
            <a:r>
              <a:rPr lang="en-US" dirty="0">
                <a:latin typeface="IBM Plex Sans" panose="020B0503050203000203" pitchFamily="34" charset="0"/>
              </a:rPr>
              <a:t> is able to estimate all parameters reliably, while the </a:t>
            </a:r>
            <a:r>
              <a:rPr lang="en-US" b="1" dirty="0">
                <a:latin typeface="IBM Plex Sans" panose="020B0503050203000203" pitchFamily="34" charset="0"/>
              </a:rPr>
              <a:t>grey-box method (Task 1)</a:t>
            </a:r>
            <a:r>
              <a:rPr lang="en-US" dirty="0">
                <a:latin typeface="IBM Plex Sans" panose="020B0503050203000203" pitchFamily="34" charset="0"/>
              </a:rPr>
              <a:t> fails to accurately estimate the first two parameters, which are always excluded in post-processing</a:t>
            </a:r>
          </a:p>
          <a:p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In time-domain validation, </a:t>
            </a:r>
            <a:r>
              <a:rPr lang="en-US" b="1" dirty="0">
                <a:latin typeface="IBM Plex Sans" panose="020B0503050203000203" pitchFamily="34" charset="0"/>
              </a:rPr>
              <a:t>T2 yields slightly better performance </a:t>
            </a:r>
            <a:r>
              <a:rPr lang="en-US" dirty="0">
                <a:latin typeface="IBM Plex Sans" panose="020B0503050203000203" pitchFamily="34" charset="0"/>
              </a:rPr>
              <a:t>in terms of VAF and FIT metrics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Sans" panose="020B0503050203000203" pitchFamily="34" charset="0"/>
            </a:endParaRPr>
          </a:p>
          <a:p>
            <a:endParaRPr lang="en-US" dirty="0">
              <a:latin typeface="IBM Plex Sans" panose="020B05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T1 shows </a:t>
            </a:r>
            <a:r>
              <a:rPr lang="en-US" b="1" dirty="0">
                <a:latin typeface="IBM Plex Sans" panose="020B0503050203000203" pitchFamily="34" charset="0"/>
              </a:rPr>
              <a:t>lower sensitivity to different noise realizations</a:t>
            </a:r>
            <a:r>
              <a:rPr lang="en-US" dirty="0">
                <a:latin typeface="IBM Plex Sans" panose="020B0503050203000203" pitchFamily="34" charset="0"/>
              </a:rPr>
              <a:t> (Monte Carlo analysis), although only valid cases (those where no parameters were eliminated in post-processing) were included in the statistical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Sans" panose="020B05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IBM Plex Sans" panose="020B050305020300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BM Plex Sans" panose="020B0503050203000203" pitchFamily="34" charset="0"/>
              </a:rPr>
              <a:t>T2 could be further improved (regularization in the PBSID algorithm, type correction</a:t>
            </a:r>
            <a:r>
              <a:rPr lang="en-US" baseline="30000" dirty="0">
                <a:latin typeface="IBM Plex Sans" panose="020B0503050203000203" pitchFamily="34" charset="0"/>
                <a:hlinkClick r:id="rId4" action="ppaction://hlinksldjump"/>
              </a:rPr>
              <a:t>[5]</a:t>
            </a:r>
            <a:r>
              <a:rPr lang="en-US" dirty="0">
                <a:latin typeface="IBM Plex Sans" panose="020B0503050203000203" pitchFamily="34" charset="0"/>
              </a:rPr>
              <a:t>, …)</a:t>
            </a:r>
          </a:p>
        </p:txBody>
      </p:sp>
    </p:spTree>
    <p:extLst>
      <p:ext uri="{BB962C8B-B14F-4D97-AF65-F5344CB8AC3E}">
        <p14:creationId xmlns:p14="http://schemas.microsoft.com/office/powerpoint/2010/main" val="10392187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CDC103-ECE8-CC40-43BC-0561670AA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163F2321-D478-6E47-C7A7-7CCCF0556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52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B1DA2C29-A398-D50E-14A6-6E41466B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3212DD92-2105-8B86-C504-6150C07BE44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3474D56D-6069-A031-4B8D-74C5D758D399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1098928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dirty="0" err="1">
                <a:solidFill>
                  <a:srgbClr val="102B51"/>
                </a:solidFill>
              </a:rPr>
              <a:t>References</a:t>
            </a:r>
            <a:endParaRPr lang="en-US" dirty="0">
              <a:solidFill>
                <a:srgbClr val="102B5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B5571EA-52E5-B594-EE76-3A53D6330977}"/>
              </a:ext>
            </a:extLst>
          </p:cNvPr>
          <p:cNvSpPr txBox="1"/>
          <p:nvPr/>
        </p:nvSpPr>
        <p:spPr>
          <a:xfrm>
            <a:off x="825910" y="1356852"/>
            <a:ext cx="1052789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sz="1400" dirty="0" err="1">
                <a:latin typeface="IBM Plex Sans" panose="020B0503050203000203" pitchFamily="34" charset="0"/>
              </a:rPr>
              <a:t>Apkarian</a:t>
            </a:r>
            <a:r>
              <a:rPr lang="it-IT" sz="1400" dirty="0">
                <a:latin typeface="IBM Plex Sans" panose="020B0503050203000203" pitchFamily="34" charset="0"/>
              </a:rPr>
              <a:t> P., </a:t>
            </a:r>
            <a:r>
              <a:rPr lang="it-IT" sz="1400" dirty="0" err="1">
                <a:latin typeface="IBM Plex Sans" panose="020B0503050203000203" pitchFamily="34" charset="0"/>
              </a:rPr>
              <a:t>Gahinet</a:t>
            </a:r>
            <a:r>
              <a:rPr lang="it-IT" sz="1400" dirty="0">
                <a:latin typeface="IBM Plex Sans" panose="020B0503050203000203" pitchFamily="34" charset="0"/>
              </a:rPr>
              <a:t> P., </a:t>
            </a:r>
            <a:r>
              <a:rPr lang="it-IT" sz="1400" dirty="0" err="1">
                <a:latin typeface="IBM Plex Sans" panose="020B0503050203000203" pitchFamily="34" charset="0"/>
              </a:rPr>
              <a:t>Structured</a:t>
            </a:r>
            <a:r>
              <a:rPr lang="it-IT" sz="1400" dirty="0">
                <a:latin typeface="IBM Plex Sans" panose="020B0503050203000203" pitchFamily="34" charset="0"/>
              </a:rPr>
              <a:t> H-Infinity </a:t>
            </a:r>
            <a:r>
              <a:rPr lang="it-IT" sz="1400" dirty="0" err="1">
                <a:latin typeface="IBM Plex Sans" panose="020B0503050203000203" pitchFamily="34" charset="0"/>
              </a:rPr>
              <a:t>Synthesis</a:t>
            </a:r>
            <a:r>
              <a:rPr lang="it-IT" sz="1400" dirty="0">
                <a:latin typeface="IBM Plex Sans" panose="020B0503050203000203" pitchFamily="34" charset="0"/>
              </a:rPr>
              <a:t> in MATLAB, IFAC </a:t>
            </a:r>
            <a:r>
              <a:rPr lang="it-IT" sz="1400" dirty="0" err="1">
                <a:latin typeface="IBM Plex Sans" panose="020B0503050203000203" pitchFamily="34" charset="0"/>
              </a:rPr>
              <a:t>Proceedings</a:t>
            </a:r>
            <a:r>
              <a:rPr lang="it-IT" sz="1400" dirty="0">
                <a:latin typeface="IBM Plex Sans" panose="020B0503050203000203" pitchFamily="34" charset="0"/>
              </a:rPr>
              <a:t> </a:t>
            </a:r>
            <a:r>
              <a:rPr lang="it-IT" sz="1400" dirty="0" err="1">
                <a:latin typeface="IBM Plex Sans" panose="020B0503050203000203" pitchFamily="34" charset="0"/>
              </a:rPr>
              <a:t>Volumes</a:t>
            </a:r>
            <a:r>
              <a:rPr lang="it-IT" sz="1400" dirty="0">
                <a:latin typeface="IBM Plex Sans" panose="020B0503050203000203" pitchFamily="34" charset="0"/>
              </a:rPr>
              <a:t>, 2011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err="1">
                <a:latin typeface="IBM Plex Sans" panose="020B0503050203000203" pitchFamily="34" charset="0"/>
              </a:rPr>
              <a:t>Apkarian</a:t>
            </a:r>
            <a:r>
              <a:rPr lang="it-IT" sz="1400" dirty="0">
                <a:latin typeface="IBM Plex Sans" panose="020B0503050203000203" pitchFamily="34" charset="0"/>
              </a:rPr>
              <a:t> P., </a:t>
            </a:r>
            <a:r>
              <a:rPr lang="it-IT" sz="1400" dirty="0" err="1">
                <a:latin typeface="IBM Plex Sans" panose="020B0503050203000203" pitchFamily="34" charset="0"/>
              </a:rPr>
              <a:t>Gahinet</a:t>
            </a:r>
            <a:r>
              <a:rPr lang="it-IT" sz="1400" dirty="0">
                <a:latin typeface="IBM Plex Sans" panose="020B0503050203000203" pitchFamily="34" charset="0"/>
              </a:rPr>
              <a:t> P., </a:t>
            </a:r>
            <a:r>
              <a:rPr lang="it-IT" sz="1400" dirty="0" err="1">
                <a:latin typeface="IBM Plex Sans" panose="020B0503050203000203" pitchFamily="34" charset="0"/>
              </a:rPr>
              <a:t>Decentralized</a:t>
            </a:r>
            <a:r>
              <a:rPr lang="it-IT" sz="1400" dirty="0">
                <a:latin typeface="IBM Plex Sans" panose="020B0503050203000203" pitchFamily="34" charset="0"/>
              </a:rPr>
              <a:t> and </a:t>
            </a:r>
            <a:r>
              <a:rPr lang="it-IT" sz="1400" dirty="0" err="1">
                <a:latin typeface="IBM Plex Sans" panose="020B0503050203000203" pitchFamily="34" charset="0"/>
              </a:rPr>
              <a:t>Fixed-Structure</a:t>
            </a:r>
            <a:r>
              <a:rPr lang="it-IT" sz="1400" dirty="0">
                <a:latin typeface="IBM Plex Sans" panose="020B0503050203000203" pitchFamily="34" charset="0"/>
              </a:rPr>
              <a:t> H∞ Control in MATLAB, </a:t>
            </a:r>
            <a:r>
              <a:rPr lang="it-IT" sz="1400" dirty="0" err="1">
                <a:latin typeface="IBM Plex Sans" panose="020B0503050203000203" pitchFamily="34" charset="0"/>
              </a:rPr>
              <a:t>Proceedings</a:t>
            </a:r>
            <a:r>
              <a:rPr lang="it-IT" sz="1400" dirty="0">
                <a:latin typeface="IBM Plex Sans" panose="020B0503050203000203" pitchFamily="34" charset="0"/>
              </a:rPr>
              <a:t> of CDC-ECC, 2011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>
                <a:latin typeface="IBM Plex Sans" panose="020B0503050203000203" pitchFamily="34" charset="0"/>
              </a:rPr>
              <a:t>Bergamasco M., Lovera M., Grey-box </a:t>
            </a:r>
            <a:r>
              <a:rPr lang="it-IT" sz="1400" dirty="0" err="1">
                <a:latin typeface="IBM Plex Sans" panose="020B0503050203000203" pitchFamily="34" charset="0"/>
              </a:rPr>
              <a:t>identification</a:t>
            </a:r>
            <a:r>
              <a:rPr lang="it-IT" sz="1400" dirty="0">
                <a:latin typeface="IBM Plex Sans" panose="020B0503050203000203" pitchFamily="34" charset="0"/>
              </a:rPr>
              <a:t> of </a:t>
            </a:r>
            <a:r>
              <a:rPr lang="it-IT" sz="1400" dirty="0" err="1">
                <a:latin typeface="IBM Plex Sans" panose="020B0503050203000203" pitchFamily="34" charset="0"/>
              </a:rPr>
              <a:t>aircraft</a:t>
            </a:r>
            <a:r>
              <a:rPr lang="it-IT" sz="1400" dirty="0">
                <a:latin typeface="IBM Plex Sans" panose="020B0503050203000203" pitchFamily="34" charset="0"/>
              </a:rPr>
              <a:t> dynamics </a:t>
            </a:r>
            <a:r>
              <a:rPr lang="it-IT" sz="1400" dirty="0" err="1">
                <a:latin typeface="IBM Plex Sans" panose="020B0503050203000203" pitchFamily="34" charset="0"/>
              </a:rPr>
              <a:t>using</a:t>
            </a:r>
            <a:r>
              <a:rPr lang="it-IT" sz="1400" dirty="0">
                <a:latin typeface="IBM Plex Sans" panose="020B0503050203000203" pitchFamily="34" charset="0"/>
              </a:rPr>
              <a:t> frequency-domain data, IFAC </a:t>
            </a:r>
            <a:r>
              <a:rPr lang="it-IT" sz="1400" dirty="0" err="1">
                <a:latin typeface="IBM Plex Sans" panose="020B0503050203000203" pitchFamily="34" charset="0"/>
              </a:rPr>
              <a:t>Proceedings</a:t>
            </a:r>
            <a:r>
              <a:rPr lang="it-IT" sz="1400" dirty="0">
                <a:latin typeface="IBM Plex Sans" panose="020B0503050203000203" pitchFamily="34" charset="0"/>
              </a:rPr>
              <a:t> </a:t>
            </a:r>
            <a:r>
              <a:rPr lang="it-IT" sz="1400" dirty="0" err="1">
                <a:latin typeface="IBM Plex Sans" panose="020B0503050203000203" pitchFamily="34" charset="0"/>
              </a:rPr>
              <a:t>Volumes</a:t>
            </a:r>
            <a:r>
              <a:rPr lang="it-IT" sz="1400" dirty="0">
                <a:latin typeface="IBM Plex Sans" panose="020B0503050203000203" pitchFamily="34" charset="0"/>
              </a:rPr>
              <a:t>, 2013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>
                <a:latin typeface="IBM Plex Sans" panose="020B0503050203000203" pitchFamily="34" charset="0"/>
              </a:rPr>
              <a:t>Di Ruscio D., </a:t>
            </a:r>
            <a:r>
              <a:rPr lang="it-IT" sz="1400" dirty="0" err="1">
                <a:latin typeface="IBM Plex Sans" panose="020B0503050203000203" pitchFamily="34" charset="0"/>
              </a:rPr>
              <a:t>Dalen</a:t>
            </a:r>
            <a:r>
              <a:rPr lang="it-IT" sz="1400" dirty="0">
                <a:latin typeface="IBM Plex Sans" panose="020B0503050203000203" pitchFamily="34" charset="0"/>
              </a:rPr>
              <a:t> C., On </a:t>
            </a:r>
            <a:r>
              <a:rPr lang="it-IT" sz="1400" dirty="0" err="1">
                <a:latin typeface="IBM Plex Sans" panose="020B0503050203000203" pitchFamily="34" charset="0"/>
              </a:rPr>
              <a:t>Subspace</a:t>
            </a:r>
            <a:r>
              <a:rPr lang="it-IT" sz="1400" dirty="0">
                <a:latin typeface="IBM Plex Sans" panose="020B0503050203000203" pitchFamily="34" charset="0"/>
              </a:rPr>
              <a:t> System </a:t>
            </a:r>
            <a:r>
              <a:rPr lang="it-IT" sz="1400" dirty="0" err="1">
                <a:latin typeface="IBM Plex Sans" panose="020B0503050203000203" pitchFamily="34" charset="0"/>
              </a:rPr>
              <a:t>Identification</a:t>
            </a:r>
            <a:r>
              <a:rPr lang="it-IT" sz="1400" dirty="0">
                <a:latin typeface="IBM Plex Sans" panose="020B0503050203000203" pitchFamily="34" charset="0"/>
              </a:rPr>
              <a:t> Methods, </a:t>
            </a:r>
            <a:r>
              <a:rPr lang="it-IT" sz="1400" dirty="0" err="1">
                <a:latin typeface="IBM Plex Sans" panose="020B0503050203000203" pitchFamily="34" charset="0"/>
              </a:rPr>
              <a:t>Modeling</a:t>
            </a:r>
            <a:r>
              <a:rPr lang="it-IT" sz="1400" dirty="0">
                <a:latin typeface="IBM Plex Sans" panose="020B0503050203000203" pitchFamily="34" charset="0"/>
              </a:rPr>
              <a:t>, </a:t>
            </a:r>
            <a:r>
              <a:rPr lang="it-IT" sz="1400" dirty="0" err="1">
                <a:latin typeface="IBM Plex Sans" panose="020B0503050203000203" pitchFamily="34" charset="0"/>
              </a:rPr>
              <a:t>Identification</a:t>
            </a:r>
            <a:r>
              <a:rPr lang="it-IT" sz="1400" dirty="0">
                <a:latin typeface="IBM Plex Sans" panose="020B0503050203000203" pitchFamily="34" charset="0"/>
              </a:rPr>
              <a:t> and Control, Vol. 43, No. 4, 2022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>
                <a:latin typeface="IBM Plex Sans" panose="020B0503050203000203" pitchFamily="34" charset="0"/>
              </a:rPr>
              <a:t>Fumai G., </a:t>
            </a:r>
            <a:r>
              <a:rPr lang="it-IT" sz="1400" dirty="0" err="1">
                <a:latin typeface="IBM Plex Sans" panose="020B0503050203000203" pitchFamily="34" charset="0"/>
              </a:rPr>
              <a:t>Accuracy</a:t>
            </a:r>
            <a:r>
              <a:rPr lang="it-IT" sz="1400" dirty="0">
                <a:latin typeface="IBM Plex Sans" panose="020B0503050203000203" pitchFamily="34" charset="0"/>
              </a:rPr>
              <a:t> Analysis of </a:t>
            </a:r>
            <a:r>
              <a:rPr lang="it-IT" sz="1400" dirty="0" err="1">
                <a:latin typeface="IBM Plex Sans" panose="020B0503050203000203" pitchFamily="34" charset="0"/>
              </a:rPr>
              <a:t>PBSIDopt</a:t>
            </a:r>
            <a:r>
              <a:rPr lang="it-IT" sz="1400" dirty="0">
                <a:latin typeface="IBM Plex Sans" panose="020B0503050203000203" pitchFamily="34" charset="0"/>
              </a:rPr>
              <a:t>-H∞ for </a:t>
            </a:r>
            <a:r>
              <a:rPr lang="it-IT" sz="1400" dirty="0" err="1">
                <a:latin typeface="IBM Plex Sans" panose="020B0503050203000203" pitchFamily="34" charset="0"/>
              </a:rPr>
              <a:t>Multirotor</a:t>
            </a:r>
            <a:r>
              <a:rPr lang="it-IT" sz="1400" dirty="0">
                <a:latin typeface="IBM Plex Sans" panose="020B0503050203000203" pitchFamily="34" charset="0"/>
              </a:rPr>
              <a:t> </a:t>
            </a:r>
            <a:r>
              <a:rPr lang="it-IT" sz="1400" dirty="0" err="1">
                <a:latin typeface="IBM Plex Sans" panose="020B0503050203000203" pitchFamily="34" charset="0"/>
              </a:rPr>
              <a:t>UAVs</a:t>
            </a:r>
            <a:r>
              <a:rPr lang="it-IT" sz="1400" dirty="0">
                <a:latin typeface="IBM Plex Sans" panose="020B0503050203000203" pitchFamily="34" charset="0"/>
              </a:rPr>
              <a:t> Model </a:t>
            </a:r>
            <a:r>
              <a:rPr lang="it-IT" sz="1400" dirty="0" err="1">
                <a:latin typeface="IBM Plex Sans" panose="020B0503050203000203" pitchFamily="34" charset="0"/>
              </a:rPr>
              <a:t>Identification</a:t>
            </a:r>
            <a:r>
              <a:rPr lang="it-IT" sz="1400" dirty="0">
                <a:latin typeface="IBM Plex Sans" panose="020B0503050203000203" pitchFamily="34" charset="0"/>
              </a:rPr>
              <a:t>, </a:t>
            </a:r>
            <a:r>
              <a:rPr lang="it-IT" sz="1400" dirty="0" err="1">
                <a:latin typeface="IBM Plex Sans" panose="020B0503050203000203" pitchFamily="34" charset="0"/>
              </a:rPr>
              <a:t>MSc</a:t>
            </a:r>
            <a:r>
              <a:rPr lang="it-IT" sz="1400" dirty="0">
                <a:latin typeface="IBM Plex Sans" panose="020B0503050203000203" pitchFamily="34" charset="0"/>
              </a:rPr>
              <a:t> Thesis, Politecnico di Milano, 2022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>
                <a:latin typeface="IBM Plex Sans" panose="020B0503050203000203" pitchFamily="34" charset="0"/>
              </a:rPr>
              <a:t>Lovera M., Bergamasco M., Frequency-domain </a:t>
            </a:r>
            <a:r>
              <a:rPr lang="it-IT" sz="1400" dirty="0" err="1">
                <a:latin typeface="IBM Plex Sans" panose="020B0503050203000203" pitchFamily="34" charset="0"/>
              </a:rPr>
              <a:t>subspace</a:t>
            </a:r>
            <a:r>
              <a:rPr lang="it-IT" sz="1400" dirty="0">
                <a:latin typeface="IBM Plex Sans" panose="020B0503050203000203" pitchFamily="34" charset="0"/>
              </a:rPr>
              <a:t> </a:t>
            </a:r>
            <a:r>
              <a:rPr lang="it-IT" sz="1400" dirty="0" err="1">
                <a:latin typeface="IBM Plex Sans" panose="020B0503050203000203" pitchFamily="34" charset="0"/>
              </a:rPr>
              <a:t>identification</a:t>
            </a:r>
            <a:r>
              <a:rPr lang="it-IT" sz="1400" dirty="0">
                <a:latin typeface="IBM Plex Sans" panose="020B0503050203000203" pitchFamily="34" charset="0"/>
              </a:rPr>
              <a:t> with </a:t>
            </a:r>
            <a:r>
              <a:rPr lang="it-IT" sz="1400" dirty="0" err="1">
                <a:latin typeface="IBM Plex Sans" panose="020B0503050203000203" pitchFamily="34" charset="0"/>
              </a:rPr>
              <a:t>noise</a:t>
            </a:r>
            <a:r>
              <a:rPr lang="it-IT" sz="1400" dirty="0">
                <a:latin typeface="IBM Plex Sans" panose="020B0503050203000203" pitchFamily="34" charset="0"/>
              </a:rPr>
              <a:t> models, IFAC, Vol. 52, No. 12, 2019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>
                <a:latin typeface="IBM Plex Sans" panose="020B0503050203000203" pitchFamily="34" charset="0"/>
              </a:rPr>
              <a:t>Migliore M., System </a:t>
            </a:r>
            <a:r>
              <a:rPr lang="it-IT" sz="1400" dirty="0" err="1">
                <a:latin typeface="IBM Plex Sans" panose="020B0503050203000203" pitchFamily="34" charset="0"/>
              </a:rPr>
              <a:t>Identification</a:t>
            </a:r>
            <a:r>
              <a:rPr lang="it-IT" sz="1400" dirty="0">
                <a:latin typeface="IBM Plex Sans" panose="020B0503050203000203" pitchFamily="34" charset="0"/>
              </a:rPr>
              <a:t> of </a:t>
            </a:r>
            <a:r>
              <a:rPr lang="it-IT" sz="1400" dirty="0" err="1">
                <a:latin typeface="IBM Plex Sans" panose="020B0503050203000203" pitchFamily="34" charset="0"/>
              </a:rPr>
              <a:t>UAVs</a:t>
            </a:r>
            <a:r>
              <a:rPr lang="it-IT" sz="1400" dirty="0">
                <a:latin typeface="IBM Plex Sans" panose="020B0503050203000203" pitchFamily="34" charset="0"/>
              </a:rPr>
              <a:t> Using Frequency and Time Domain Data, </a:t>
            </a:r>
            <a:r>
              <a:rPr lang="it-IT" sz="1400" dirty="0" err="1">
                <a:latin typeface="IBM Plex Sans" panose="020B0503050203000203" pitchFamily="34" charset="0"/>
              </a:rPr>
              <a:t>MSc</a:t>
            </a:r>
            <a:r>
              <a:rPr lang="it-IT" sz="1400" dirty="0">
                <a:latin typeface="IBM Plex Sans" panose="020B0503050203000203" pitchFamily="34" charset="0"/>
              </a:rPr>
              <a:t> Thesis, Politecnico di Milano, 2019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>
                <a:latin typeface="IBM Plex Sans" panose="020B0503050203000203" pitchFamily="34" charset="0"/>
              </a:rPr>
              <a:t>Panizza P., Riccardi F., Lovera M., Black-box and Grey-box </a:t>
            </a:r>
            <a:r>
              <a:rPr lang="it-IT" sz="1400" dirty="0" err="1">
                <a:latin typeface="IBM Plex Sans" panose="020B0503050203000203" pitchFamily="34" charset="0"/>
              </a:rPr>
              <a:t>Identification</a:t>
            </a:r>
            <a:r>
              <a:rPr lang="it-IT" sz="1400" dirty="0">
                <a:latin typeface="IBM Plex Sans" panose="020B0503050203000203" pitchFamily="34" charset="0"/>
              </a:rPr>
              <a:t> of the </a:t>
            </a:r>
            <a:r>
              <a:rPr lang="it-IT" sz="1400" dirty="0" err="1">
                <a:latin typeface="IBM Plex Sans" panose="020B0503050203000203" pitchFamily="34" charset="0"/>
              </a:rPr>
              <a:t>Attitude</a:t>
            </a:r>
            <a:r>
              <a:rPr lang="it-IT" sz="1400" dirty="0">
                <a:latin typeface="IBM Plex Sans" panose="020B0503050203000203" pitchFamily="34" charset="0"/>
              </a:rPr>
              <a:t> Dynamics for a </a:t>
            </a:r>
            <a:r>
              <a:rPr lang="it-IT" sz="1400" dirty="0" err="1">
                <a:latin typeface="IBM Plex Sans" panose="020B0503050203000203" pitchFamily="34" charset="0"/>
              </a:rPr>
              <a:t>Variable</a:t>
            </a:r>
            <a:r>
              <a:rPr lang="it-IT" sz="1400" dirty="0">
                <a:latin typeface="IBM Plex Sans" panose="020B0503050203000203" pitchFamily="34" charset="0"/>
              </a:rPr>
              <a:t>-Pitch </a:t>
            </a:r>
            <a:r>
              <a:rPr lang="it-IT" sz="1400" dirty="0" err="1">
                <a:latin typeface="IBM Plex Sans" panose="020B0503050203000203" pitchFamily="34" charset="0"/>
              </a:rPr>
              <a:t>Quadrotor</a:t>
            </a:r>
            <a:r>
              <a:rPr lang="it-IT" sz="1400" dirty="0">
                <a:latin typeface="IBM Plex Sans" panose="020B0503050203000203" pitchFamily="34" charset="0"/>
              </a:rPr>
              <a:t>, IFAC, 2015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>
                <a:latin typeface="IBM Plex Sans" panose="020B0503050203000203" pitchFamily="34" charset="0"/>
              </a:rPr>
              <a:t>Riccardi F., Panizza P., Lovera M., </a:t>
            </a:r>
            <a:r>
              <a:rPr lang="it-IT" sz="1400" dirty="0" err="1">
                <a:latin typeface="IBM Plex Sans" panose="020B0503050203000203" pitchFamily="34" charset="0"/>
              </a:rPr>
              <a:t>Identification</a:t>
            </a:r>
            <a:r>
              <a:rPr lang="it-IT" sz="1400" dirty="0">
                <a:latin typeface="IBM Plex Sans" panose="020B0503050203000203" pitchFamily="34" charset="0"/>
              </a:rPr>
              <a:t> of the </a:t>
            </a:r>
            <a:r>
              <a:rPr lang="it-IT" sz="1400" dirty="0" err="1">
                <a:latin typeface="IBM Plex Sans" panose="020B0503050203000203" pitchFamily="34" charset="0"/>
              </a:rPr>
              <a:t>Attitude</a:t>
            </a:r>
            <a:r>
              <a:rPr lang="it-IT" sz="1400" dirty="0">
                <a:latin typeface="IBM Plex Sans" panose="020B0503050203000203" pitchFamily="34" charset="0"/>
              </a:rPr>
              <a:t> Dynamics for a </a:t>
            </a:r>
            <a:r>
              <a:rPr lang="it-IT" sz="1400" dirty="0" err="1">
                <a:latin typeface="IBM Plex Sans" panose="020B0503050203000203" pitchFamily="34" charset="0"/>
              </a:rPr>
              <a:t>Variable</a:t>
            </a:r>
            <a:r>
              <a:rPr lang="it-IT" sz="1400" dirty="0">
                <a:latin typeface="IBM Plex Sans" panose="020B0503050203000203" pitchFamily="34" charset="0"/>
              </a:rPr>
              <a:t>-Pitch </a:t>
            </a:r>
            <a:r>
              <a:rPr lang="it-IT" sz="1400" dirty="0" err="1">
                <a:latin typeface="IBM Plex Sans" panose="020B0503050203000203" pitchFamily="34" charset="0"/>
              </a:rPr>
              <a:t>Quadrotor</a:t>
            </a:r>
            <a:r>
              <a:rPr lang="it-IT" sz="1400" dirty="0">
                <a:latin typeface="IBM Plex Sans" panose="020B0503050203000203" pitchFamily="34" charset="0"/>
              </a:rPr>
              <a:t> UAV, AIDAA Conference Paper, 2015</a:t>
            </a:r>
          </a:p>
          <a:p>
            <a:pPr marL="342900" indent="-342900">
              <a:buFont typeface="+mj-lt"/>
              <a:buAutoNum type="arabicPeriod"/>
            </a:pPr>
            <a:r>
              <a:rPr lang="it-IT" sz="1400" dirty="0" err="1">
                <a:latin typeface="IBM Plex Sans" panose="020B0503050203000203" pitchFamily="34" charset="0"/>
              </a:rPr>
              <a:t>Veen</a:t>
            </a:r>
            <a:r>
              <a:rPr lang="it-IT" sz="1400" dirty="0">
                <a:latin typeface="IBM Plex Sans" panose="020B0503050203000203" pitchFamily="34" charset="0"/>
              </a:rPr>
              <a:t> D., </a:t>
            </a:r>
            <a:r>
              <a:rPr lang="it-IT" sz="1400" dirty="0" err="1">
                <a:latin typeface="IBM Plex Sans" panose="020B0503050203000203" pitchFamily="34" charset="0"/>
              </a:rPr>
              <a:t>Verdult</a:t>
            </a:r>
            <a:r>
              <a:rPr lang="it-IT" sz="1400" dirty="0">
                <a:latin typeface="IBM Plex Sans" panose="020B0503050203000203" pitchFamily="34" charset="0"/>
              </a:rPr>
              <a:t> V., </a:t>
            </a:r>
            <a:r>
              <a:rPr lang="it-IT" sz="1400" dirty="0" err="1">
                <a:latin typeface="IBM Plex Sans" panose="020B0503050203000203" pitchFamily="34" charset="0"/>
              </a:rPr>
              <a:t>Closed</a:t>
            </a:r>
            <a:r>
              <a:rPr lang="it-IT" sz="1400" dirty="0">
                <a:latin typeface="IBM Plex Sans" panose="020B0503050203000203" pitchFamily="34" charset="0"/>
              </a:rPr>
              <a:t>-loop </a:t>
            </a:r>
            <a:r>
              <a:rPr lang="it-IT" sz="1400" dirty="0" err="1">
                <a:latin typeface="IBM Plex Sans" panose="020B0503050203000203" pitchFamily="34" charset="0"/>
              </a:rPr>
              <a:t>Subspace</a:t>
            </a:r>
            <a:r>
              <a:rPr lang="it-IT" sz="1400" dirty="0">
                <a:latin typeface="IBM Plex Sans" panose="020B0503050203000203" pitchFamily="34" charset="0"/>
              </a:rPr>
              <a:t> </a:t>
            </a:r>
            <a:r>
              <a:rPr lang="it-IT" sz="1400" dirty="0" err="1">
                <a:latin typeface="IBM Plex Sans" panose="020B0503050203000203" pitchFamily="34" charset="0"/>
              </a:rPr>
              <a:t>Identification</a:t>
            </a:r>
            <a:r>
              <a:rPr lang="it-IT" sz="1400" dirty="0">
                <a:latin typeface="IBM Plex Sans" panose="020B0503050203000203" pitchFamily="34" charset="0"/>
              </a:rPr>
              <a:t> Methods: An </a:t>
            </a:r>
            <a:r>
              <a:rPr lang="it-IT" sz="1400" dirty="0" err="1">
                <a:latin typeface="IBM Plex Sans" panose="020B0503050203000203" pitchFamily="34" charset="0"/>
              </a:rPr>
              <a:t>Overview</a:t>
            </a:r>
            <a:r>
              <a:rPr lang="it-IT" sz="1400" dirty="0">
                <a:latin typeface="IBM Plex Sans" panose="020B0503050203000203" pitchFamily="34" charset="0"/>
              </a:rPr>
              <a:t>, IET Control Theory &amp; Applications, Vol. 7, No. 10, 2013</a:t>
            </a:r>
          </a:p>
        </p:txBody>
      </p:sp>
    </p:spTree>
    <p:extLst>
      <p:ext uri="{BB962C8B-B14F-4D97-AF65-F5344CB8AC3E}">
        <p14:creationId xmlns:p14="http://schemas.microsoft.com/office/powerpoint/2010/main" val="14093598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E6915F-45EF-8627-FD9C-0AE2D25BA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7901C330-7939-CD08-9926-5831CFD22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75" y="3989527"/>
            <a:ext cx="10297220" cy="1979441"/>
          </a:xfrm>
        </p:spPr>
        <p:txBody>
          <a:bodyPr>
            <a:normAutofit/>
          </a:bodyPr>
          <a:lstStyle/>
          <a:p>
            <a:r>
              <a:rPr lang="en-US" sz="2400" dirty="0"/>
              <a:t>Estimation And Learning Exam Project 2024-25</a:t>
            </a:r>
            <a:br>
              <a:rPr lang="en-US" sz="2400" dirty="0"/>
            </a:br>
            <a:r>
              <a:rPr lang="en-US" sz="2400" dirty="0"/>
              <a:t>Professor: Marco Lovera</a:t>
            </a:r>
            <a:br>
              <a:rPr lang="en-US" noProof="0" dirty="0"/>
            </a:br>
            <a:endParaRPr lang="en-US" noProof="0" dirty="0"/>
          </a:p>
        </p:txBody>
      </p:sp>
      <p:sp>
        <p:nvSpPr>
          <p:cNvPr id="2" name="Segnaposto testo 1">
            <a:extLst>
              <a:ext uri="{FF2B5EF4-FFF2-40B4-BE49-F238E27FC236}">
                <a16:creationId xmlns:a16="http://schemas.microsoft.com/office/drawing/2014/main" id="{4FDDD251-6D02-97AC-0B84-4FC2188CB56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93375" y="5929933"/>
            <a:ext cx="4568933" cy="389844"/>
          </a:xfrm>
        </p:spPr>
        <p:txBody>
          <a:bodyPr vert="horz" lIns="45719" tIns="45719" rIns="45719" bIns="45719" rtlCol="0" anchor="t">
            <a:noAutofit/>
          </a:bodyPr>
          <a:lstStyle/>
          <a:p>
            <a:r>
              <a:rPr lang="en-US" sz="2400" dirty="0">
                <a:latin typeface="Manrope"/>
              </a:rPr>
              <a:t>Luca Frassinella, Gianluca Scudier</a:t>
            </a:r>
          </a:p>
        </p:txBody>
      </p:sp>
      <p:sp>
        <p:nvSpPr>
          <p:cNvPr id="4" name="Titolo 2">
            <a:extLst>
              <a:ext uri="{FF2B5EF4-FFF2-40B4-BE49-F238E27FC236}">
                <a16:creationId xmlns:a16="http://schemas.microsoft.com/office/drawing/2014/main" id="{71E367E1-04DF-7FBD-4FD0-A4DEBE80DB65}"/>
              </a:ext>
            </a:extLst>
          </p:cNvPr>
          <p:cNvSpPr txBox="1">
            <a:spLocks/>
          </p:cNvSpPr>
          <p:nvPr/>
        </p:nvSpPr>
        <p:spPr>
          <a:xfrm>
            <a:off x="2030609" y="991508"/>
            <a:ext cx="10297220" cy="1979441"/>
          </a:xfrm>
          <a:prstGeom prst="rect">
            <a:avLst/>
          </a:prstGeom>
        </p:spPr>
        <p:txBody>
          <a:bodyPr vert="horz" lIns="0" tIns="360000" rIns="0" bIns="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noProof="0"/>
            </a:br>
            <a:br>
              <a:rPr lang="en-US" noProof="0"/>
            </a:br>
            <a:endParaRPr lang="en-US" noProof="0"/>
          </a:p>
        </p:txBody>
      </p:sp>
      <p:sp>
        <p:nvSpPr>
          <p:cNvPr id="5" name="Titolo 2">
            <a:extLst>
              <a:ext uri="{FF2B5EF4-FFF2-40B4-BE49-F238E27FC236}">
                <a16:creationId xmlns:a16="http://schemas.microsoft.com/office/drawing/2014/main" id="{450FDBBA-7A2C-9205-1098-147093D4643F}"/>
              </a:ext>
            </a:extLst>
          </p:cNvPr>
          <p:cNvSpPr txBox="1">
            <a:spLocks/>
          </p:cNvSpPr>
          <p:nvPr/>
        </p:nvSpPr>
        <p:spPr>
          <a:xfrm>
            <a:off x="1601164" y="1449559"/>
            <a:ext cx="8560227" cy="1979441"/>
          </a:xfrm>
          <a:prstGeom prst="rect">
            <a:avLst/>
          </a:prstGeom>
        </p:spPr>
        <p:txBody>
          <a:bodyPr vert="horz" lIns="0" tIns="360000" rIns="0" bIns="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noProof="0"/>
              <a:t>Thanks for your attention</a:t>
            </a:r>
            <a:endParaRPr lang="en-US" sz="4300" noProof="0"/>
          </a:p>
        </p:txBody>
      </p:sp>
    </p:spTree>
    <p:extLst>
      <p:ext uri="{BB962C8B-B14F-4D97-AF65-F5344CB8AC3E}">
        <p14:creationId xmlns:p14="http://schemas.microsoft.com/office/powerpoint/2010/main" val="4019491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7601F-B218-CDCC-4471-89E6640A8C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3F0FFFD2-E01B-3C5E-539C-680B7B9DD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6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F1A8FED1-A303-804A-4DC4-10FB9B57D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 1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F2496CE9-82B6-CE66-3A9A-A1E46140801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3EE4241D-03C2-8AF8-F166-F8C0381E1E98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T1.1 Frequency Domain OE Method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C90EFC-5226-7F2C-AB17-CB3B3FB88507}"/>
              </a:ext>
            </a:extLst>
          </p:cNvPr>
          <p:cNvSpPr txBox="1"/>
          <p:nvPr/>
        </p:nvSpPr>
        <p:spPr>
          <a:xfrm>
            <a:off x="138378" y="1125545"/>
            <a:ext cx="10989280" cy="93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	From </a:t>
            </a:r>
            <a:r>
              <a:rPr lang="it-IT" dirty="0" err="1">
                <a:latin typeface="IBM Plex Sans" panose="020B0503050203000203" pitchFamily="34" charset="0"/>
              </a:rPr>
              <a:t>measured</a:t>
            </a:r>
            <a:r>
              <a:rPr lang="it-IT" dirty="0">
                <a:latin typeface="IBM Plex Sans" panose="020B0503050203000203" pitchFamily="34" charset="0"/>
              </a:rPr>
              <a:t> input-output data: </a:t>
            </a:r>
            <a:r>
              <a:rPr lang="it-IT" dirty="0">
                <a:latin typeface="IBM Plex Sans" panose="020B0503050203000203" pitchFamily="34" charset="0"/>
                <a:sym typeface="Wingdings" panose="05000000000000000000" pitchFamily="2" charset="2"/>
              </a:rPr>
              <a:t>		 	</a:t>
            </a:r>
            <a:endParaRPr lang="it-IT" dirty="0">
              <a:latin typeface="IBM Plex Sans" panose="020B0503050203000203" pitchFamily="34" charset="0"/>
            </a:endParaRPr>
          </a:p>
          <a:p>
            <a:r>
              <a:rPr lang="it-IT" dirty="0">
                <a:latin typeface="IBM Plex Sans" panose="020B0503050203000203" pitchFamily="34" charset="0"/>
              </a:rPr>
              <a:t>	</a:t>
            </a:r>
          </a:p>
          <a:p>
            <a:r>
              <a:rPr lang="it-IT" dirty="0">
                <a:latin typeface="IBM Plex Sans" panose="020B0503050203000203" pitchFamily="34" charset="0"/>
              </a:rPr>
              <a:t>	From model class:</a:t>
            </a:r>
          </a:p>
        </p:txBody>
      </p:sp>
      <p:pic>
        <p:nvPicPr>
          <p:cNvPr id="1028" name="Picture 4 2">
            <a:extLst>
              <a:ext uri="{FF2B5EF4-FFF2-40B4-BE49-F238E27FC236}">
                <a16:creationId xmlns:a16="http://schemas.microsoft.com/office/drawing/2014/main" id="{C15CF007-D2CB-A18D-F951-8BCD1CFA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373" y="1736372"/>
            <a:ext cx="768667" cy="29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A84AA1CE-C5BD-E1E3-BB4B-88656E4D1B0C}"/>
              </a:ext>
            </a:extLst>
          </p:cNvPr>
          <p:cNvSpPr txBox="1"/>
          <p:nvPr/>
        </p:nvSpPr>
        <p:spPr>
          <a:xfrm>
            <a:off x="8310882" y="1699044"/>
            <a:ext cx="1576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Model FRF: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0F4FF95-7BD0-CE4F-AE36-338083A1FA92}"/>
              </a:ext>
            </a:extLst>
          </p:cNvPr>
          <p:cNvSpPr txBox="1"/>
          <p:nvPr/>
        </p:nvSpPr>
        <p:spPr>
          <a:xfrm>
            <a:off x="8322489" y="1125545"/>
            <a:ext cx="1816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IBM Plex Sans" panose="020B0503050203000203" pitchFamily="34" charset="0"/>
              </a:rPr>
              <a:t>Estimated</a:t>
            </a:r>
            <a:r>
              <a:rPr lang="it-IT" dirty="0">
                <a:latin typeface="IBM Plex Sans" panose="020B0503050203000203" pitchFamily="34" charset="0"/>
              </a:rPr>
              <a:t> FRF:</a:t>
            </a:r>
          </a:p>
        </p:txBody>
      </p:sp>
      <p:pic>
        <p:nvPicPr>
          <p:cNvPr id="1030" name="Picture 6 1">
            <a:extLst>
              <a:ext uri="{FF2B5EF4-FFF2-40B4-BE49-F238E27FC236}">
                <a16:creationId xmlns:a16="http://schemas.microsoft.com/office/drawing/2014/main" id="{82CE079D-68CE-983A-A0BB-4092C0FCF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342" y="2673793"/>
            <a:ext cx="6913309" cy="631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E049F2E-EDCA-1772-6E24-E8ECD566AD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0258" y="3981430"/>
            <a:ext cx="3473936" cy="26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D18CE96-220C-FED7-3A6B-C48F50668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669" y="4850793"/>
            <a:ext cx="3905223" cy="738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6C1EEFD9-FCA5-7C41-D8F1-77B2B9BA5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361" y="4962797"/>
            <a:ext cx="2189970" cy="463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26D77DC-83B0-E033-BCE0-0F8720D0B81F}"/>
              </a:ext>
            </a:extLst>
          </p:cNvPr>
          <p:cNvSpPr txBox="1"/>
          <p:nvPr/>
        </p:nvSpPr>
        <p:spPr>
          <a:xfrm>
            <a:off x="1026604" y="4374339"/>
            <a:ext cx="4218039" cy="37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Cost </a:t>
            </a:r>
            <a:r>
              <a:rPr lang="it-IT" dirty="0" err="1">
                <a:latin typeface="IBM Plex Sans" panose="020B0503050203000203" pitchFamily="34" charset="0"/>
              </a:rPr>
              <a:t>Function</a:t>
            </a:r>
            <a:r>
              <a:rPr lang="it-IT" dirty="0">
                <a:latin typeface="IBM Plex Sans" panose="020B0503050203000203" pitchFamily="34" charset="0"/>
              </a:rPr>
              <a:t>: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CDC6046-6CA7-E950-28D9-9D8A5FC500CC}"/>
              </a:ext>
            </a:extLst>
          </p:cNvPr>
          <p:cNvSpPr txBox="1"/>
          <p:nvPr/>
        </p:nvSpPr>
        <p:spPr>
          <a:xfrm>
            <a:off x="1026604" y="3564793"/>
            <a:ext cx="4218039" cy="37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Model </a:t>
            </a:r>
            <a:r>
              <a:rPr lang="it-IT" dirty="0" err="1">
                <a:latin typeface="IBM Plex Sans" panose="020B0503050203000203" pitchFamily="34" charset="0"/>
              </a:rPr>
              <a:t>Error</a:t>
            </a:r>
            <a:r>
              <a:rPr lang="it-IT" dirty="0">
                <a:latin typeface="IBM Plex Sans" panose="020B0503050203000203" pitchFamily="34" charset="0"/>
              </a:rPr>
              <a:t>: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FA7875EF-DC8F-88A7-FB37-A339707BCB78}"/>
              </a:ext>
            </a:extLst>
          </p:cNvPr>
          <p:cNvCxnSpPr/>
          <p:nvPr/>
        </p:nvCxnSpPr>
        <p:spPr>
          <a:xfrm>
            <a:off x="5801029" y="5194328"/>
            <a:ext cx="198611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BFC98126-6693-48C0-ED6F-85FD01C0BCAB}"/>
              </a:ext>
            </a:extLst>
          </p:cNvPr>
          <p:cNvSpPr txBox="1"/>
          <p:nvPr/>
        </p:nvSpPr>
        <p:spPr>
          <a:xfrm>
            <a:off x="6184489" y="4764370"/>
            <a:ext cx="1602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 err="1">
                <a:latin typeface="Consolas" panose="020B0609020204030204" pitchFamily="49" charset="0"/>
              </a:rPr>
              <a:t>greyest</a:t>
            </a:r>
            <a:endParaRPr lang="it-IT" i="1" dirty="0">
              <a:latin typeface="Consolas" panose="020B0609020204030204" pitchFamily="49" charset="0"/>
            </a:endParaRPr>
          </a:p>
        </p:txBody>
      </p:sp>
      <p:pic>
        <p:nvPicPr>
          <p:cNvPr id="1038" name="Picture 14">
            <a:extLst>
              <a:ext uri="{FF2B5EF4-FFF2-40B4-BE49-F238E27FC236}">
                <a16:creationId xmlns:a16="http://schemas.microsoft.com/office/drawing/2014/main" id="{61ECFF61-5F1C-FA48-D00F-E14BDDBA5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068" y="1204891"/>
            <a:ext cx="1466389" cy="2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07227F2E-8A56-2A61-EDBB-AA325B77044C}"/>
              </a:ext>
            </a:extLst>
          </p:cNvPr>
          <p:cNvCxnSpPr/>
          <p:nvPr/>
        </p:nvCxnSpPr>
        <p:spPr>
          <a:xfrm>
            <a:off x="6587613" y="1327355"/>
            <a:ext cx="16026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0F694947-9E75-D47C-08EA-BD7DE74C1396}"/>
              </a:ext>
            </a:extLst>
          </p:cNvPr>
          <p:cNvCxnSpPr/>
          <p:nvPr/>
        </p:nvCxnSpPr>
        <p:spPr>
          <a:xfrm>
            <a:off x="4444181" y="1877961"/>
            <a:ext cx="37460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F0708142-AB65-D3A2-EBC1-484ACAD6EB97}"/>
              </a:ext>
            </a:extLst>
          </p:cNvPr>
          <p:cNvSpPr txBox="1"/>
          <p:nvPr/>
        </p:nvSpPr>
        <p:spPr>
          <a:xfrm>
            <a:off x="1026604" y="2237840"/>
            <a:ext cx="4218039" cy="375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IBM Plex Sans" panose="020B0503050203000203" pitchFamily="34" charset="0"/>
              </a:rPr>
              <a:t>Stack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FRFs</a:t>
            </a:r>
            <a:r>
              <a:rPr lang="it-IT" dirty="0">
                <a:latin typeface="IBM Plex Sans" panose="020B0503050203000203" pitchFamily="34" charset="0"/>
              </a:rPr>
              <a:t> in a </a:t>
            </a:r>
            <a:r>
              <a:rPr lang="it-IT" dirty="0" err="1">
                <a:latin typeface="IBM Plex Sans" panose="020B0503050203000203" pitchFamily="34" charset="0"/>
              </a:rPr>
              <a:t>vector</a:t>
            </a:r>
            <a:r>
              <a:rPr lang="it-IT" dirty="0">
                <a:latin typeface="IBM Plex Sans" panose="020B0503050203000203" pitchFamily="34" charset="0"/>
              </a:rPr>
              <a:t>:</a:t>
            </a:r>
          </a:p>
        </p:txBody>
      </p:sp>
      <p:pic>
        <p:nvPicPr>
          <p:cNvPr id="19" name="Immagine 18" descr="\documentclass{article}&#10;\usepackage{amsmath}&#10;\pagestyle{empty}&#10;\begin{document}&#10;&#10;$ \hat{G}_m(j\omega_k) $&#10;&#10;&#10;\end{document}" title="IguanaTex Picture Display">
            <a:extLst>
              <a:ext uri="{FF2B5EF4-FFF2-40B4-BE49-F238E27FC236}">
                <a16:creationId xmlns:a16="http://schemas.microsoft.com/office/drawing/2014/main" id="{25E0D847-D6A4-9855-C915-82A51ACBD1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03" y="1130408"/>
            <a:ext cx="1046949" cy="332891"/>
          </a:xfrm>
          <a:prstGeom prst="rect">
            <a:avLst/>
          </a:prstGeom>
        </p:spPr>
      </p:pic>
      <p:pic>
        <p:nvPicPr>
          <p:cNvPr id="22" name="Immagine 21" descr="\documentclass{article}&#10;\usepackage{amsmath}&#10;\pagestyle{empty}&#10;\begin{document}&#10;&#10;$ G(j\omega_k, \, \Theta) $&#10;&#10;&#10;\end{document}" title="IguanaTex Picture Display">
            <a:extLst>
              <a:ext uri="{FF2B5EF4-FFF2-40B4-BE49-F238E27FC236}">
                <a16:creationId xmlns:a16="http://schemas.microsoft.com/office/drawing/2014/main" id="{0765F079-7C40-7392-DE2B-209D23626D5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1303" y="1750465"/>
            <a:ext cx="1221943" cy="27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67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38FB74-0586-52D8-3474-09782EB2B5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F51E8E62-3C61-F9CC-CF20-B5C05DC99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7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5CCA13AB-EA8D-8C16-7805-EFDE152D7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3786677F-0C5F-F05E-3635-D4F238134A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7D2F1AF1-8B09-EB8A-4DCB-C6A0FD8162D1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T1.1: Implementation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654346-D047-81EF-6953-2FFD98D2EF5B}"/>
              </a:ext>
            </a:extLst>
          </p:cNvPr>
          <p:cNvSpPr txBox="1"/>
          <p:nvPr/>
        </p:nvSpPr>
        <p:spPr>
          <a:xfrm>
            <a:off x="491613" y="1248697"/>
            <a:ext cx="10862187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IBM Plex Sans" panose="020B0503050203000203" pitchFamily="34" charset="0"/>
              </a:rPr>
              <a:t>To reduce the </a:t>
            </a:r>
            <a:r>
              <a:rPr lang="it-IT" sz="2000" dirty="0" err="1">
                <a:latin typeface="IBM Plex Sans" panose="020B0503050203000203" pitchFamily="34" charset="0"/>
              </a:rPr>
              <a:t>variance</a:t>
            </a:r>
            <a:r>
              <a:rPr lang="it-IT" sz="2000" dirty="0">
                <a:latin typeface="IBM Plex Sans" panose="020B0503050203000203" pitchFamily="34" charset="0"/>
              </a:rPr>
              <a:t> of the </a:t>
            </a:r>
            <a:r>
              <a:rPr lang="it-IT" sz="2000" dirty="0" err="1">
                <a:latin typeface="IBM Plex Sans" panose="020B0503050203000203" pitchFamily="34" charset="0"/>
              </a:rPr>
              <a:t>estimated</a:t>
            </a:r>
            <a:r>
              <a:rPr lang="it-IT" sz="2000" dirty="0">
                <a:latin typeface="IBM Plex Sans" panose="020B0503050203000203" pitchFamily="34" charset="0"/>
              </a:rPr>
              <a:t> </a:t>
            </a:r>
            <a:r>
              <a:rPr lang="it-IT" sz="2000" dirty="0" err="1">
                <a:latin typeface="IBM Plex Sans" panose="020B0503050203000203" pitchFamily="34" charset="0"/>
              </a:rPr>
              <a:t>parameters</a:t>
            </a:r>
            <a:r>
              <a:rPr lang="it-IT" sz="2000" dirty="0">
                <a:latin typeface="IBM Plex Sans" panose="020B0503050203000203" pitchFamily="34" charset="0"/>
              </a:rPr>
              <a:t> and </a:t>
            </a:r>
            <a:r>
              <a:rPr lang="it-IT" sz="2000" dirty="0" err="1">
                <a:latin typeface="IBM Plex Sans" panose="020B0503050203000203" pitchFamily="34" charset="0"/>
              </a:rPr>
              <a:t>have</a:t>
            </a:r>
            <a:r>
              <a:rPr lang="it-IT" sz="2000" dirty="0">
                <a:latin typeface="IBM Plex Sans" panose="020B0503050203000203" pitchFamily="34" charset="0"/>
              </a:rPr>
              <a:t> </a:t>
            </a:r>
            <a:r>
              <a:rPr lang="it-IT" sz="2000" dirty="0" err="1">
                <a:latin typeface="IBM Plex Sans" panose="020B0503050203000203" pitchFamily="34" charset="0"/>
              </a:rPr>
              <a:t>better</a:t>
            </a:r>
            <a:r>
              <a:rPr lang="it-IT" sz="2000" dirty="0">
                <a:latin typeface="IBM Plex Sans" panose="020B0503050203000203" pitchFamily="34" charset="0"/>
              </a:rPr>
              <a:t> </a:t>
            </a:r>
            <a:r>
              <a:rPr lang="it-IT" sz="2000" dirty="0" err="1">
                <a:latin typeface="IBM Plex Sans" panose="020B0503050203000203" pitchFamily="34" charset="0"/>
              </a:rPr>
              <a:t>convergence</a:t>
            </a:r>
            <a:r>
              <a:rPr lang="it-IT" sz="2000" dirty="0">
                <a:latin typeface="IBM Plex Sans" panose="020B0503050203000203" pitchFamily="34" charset="0"/>
              </a:rPr>
              <a:t>:</a:t>
            </a:r>
          </a:p>
          <a:p>
            <a:endParaRPr lang="it-IT" sz="2000" dirty="0">
              <a:latin typeface="IBM Plex Sans" panose="020B0503050203000203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Data </a:t>
            </a:r>
            <a:r>
              <a:rPr lang="it-IT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Prefiltering</a:t>
            </a:r>
            <a:br>
              <a:rPr lang="it-IT" sz="2000" dirty="0">
                <a:latin typeface="IBM Plex Sans" panose="020B0503050203000203" pitchFamily="34" charset="0"/>
              </a:rPr>
            </a:br>
            <a:endParaRPr lang="it-IT" sz="2000" dirty="0">
              <a:latin typeface="IBM Plex Sans" panose="020B0503050203000203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Estimation</a:t>
            </a:r>
            <a:r>
              <a:rPr lang="it-IT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of non-</a:t>
            </a:r>
            <a:r>
              <a:rPr lang="it-IT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parametric</a:t>
            </a:r>
            <a:r>
              <a:rPr lang="it-IT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 FRF</a:t>
            </a:r>
            <a:r>
              <a:rPr lang="it-IT" sz="2000" dirty="0">
                <a:latin typeface="IBM Plex Sans" panose="020B0503050203000203" pitchFamily="34" charset="0"/>
              </a:rPr>
              <a:t> (Welch Method) from </a:t>
            </a:r>
            <a:r>
              <a:rPr lang="it-IT" sz="2000" dirty="0" err="1">
                <a:latin typeface="IBM Plex Sans" panose="020B0503050203000203" pitchFamily="34" charset="0"/>
              </a:rPr>
              <a:t>filtered</a:t>
            </a:r>
            <a:r>
              <a:rPr lang="it-IT" sz="2000" dirty="0">
                <a:latin typeface="IBM Plex Sans" panose="020B0503050203000203" pitchFamily="34" charset="0"/>
              </a:rPr>
              <a:t> data</a:t>
            </a:r>
            <a:br>
              <a:rPr lang="it-IT" sz="2000" dirty="0">
                <a:latin typeface="IBM Plex Sans" panose="020B0503050203000203" pitchFamily="34" charset="0"/>
              </a:rPr>
            </a:br>
            <a:endParaRPr lang="it-IT" sz="2000" dirty="0">
              <a:latin typeface="IBM Plex Sans" panose="020B0503050203000203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Grey-Box </a:t>
            </a:r>
            <a:r>
              <a:rPr lang="it-IT" sz="2000" u="sng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Identification</a:t>
            </a:r>
            <a:r>
              <a:rPr lang="it-IT" sz="2000" dirty="0">
                <a:latin typeface="IBM Plex Sans" panose="020B0503050203000203" pitchFamily="34" charset="0"/>
              </a:rPr>
              <a:t> with </a:t>
            </a:r>
            <a:r>
              <a:rPr lang="it-IT" sz="2000" i="1" dirty="0" err="1">
                <a:latin typeface="Consolas" panose="020B0609020204030204" pitchFamily="49" charset="0"/>
              </a:rPr>
              <a:t>greyest</a:t>
            </a:r>
            <a:br>
              <a:rPr lang="it-IT" sz="2000" i="1" dirty="0">
                <a:latin typeface="IBM Plex Sans" panose="020B0503050203000203" pitchFamily="34" charset="0"/>
              </a:rPr>
            </a:br>
            <a:endParaRPr lang="it-IT" sz="2000" i="1" dirty="0">
              <a:latin typeface="IBM Plex Sans" panose="020B0503050203000203" pitchFamily="34" charset="0"/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it-IT" sz="20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Post-Processing</a:t>
            </a:r>
            <a:r>
              <a:rPr lang="it-IT" sz="2000" dirty="0">
                <a:latin typeface="IBM Plex Sans" panose="020B0503050203000203" pitchFamily="34" charset="0"/>
              </a:rPr>
              <a:t> of the </a:t>
            </a:r>
            <a:r>
              <a:rPr lang="it-IT" sz="2000" dirty="0" err="1">
                <a:latin typeface="IBM Plex Sans" panose="020B0503050203000203" pitchFamily="34" charset="0"/>
              </a:rPr>
              <a:t>results</a:t>
            </a:r>
            <a:br>
              <a:rPr lang="it-IT" sz="2000" dirty="0"/>
            </a:br>
            <a:endParaRPr lang="it-IT" sz="2000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23820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7E21450-0974-04BF-A439-9B2BC865F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0DE7A176-5912-EEC7-190F-1DAD49820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8</a:t>
            </a:fld>
            <a:endParaRPr lang="en-US" noProof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F4830A5E-60AE-31A7-6AC5-1D839FB5B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7F65BC2A-C33F-78BC-3BCA-B55F1737C1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020350FD-09F0-322A-A5D9-50B9EE61426F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T1.1: Data Prefiltering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D914D4E5-802C-C31B-8C05-3210BD4344F0}"/>
              </a:ext>
            </a:extLst>
          </p:cNvPr>
          <p:cNvSpPr txBox="1"/>
          <p:nvPr/>
        </p:nvSpPr>
        <p:spPr>
          <a:xfrm>
            <a:off x="1063092" y="2051535"/>
            <a:ext cx="4905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0" dirty="0">
                <a:latin typeface="IBM Plex Sans" panose="020B0503050203000203" pitchFamily="34" charset="0"/>
              </a:rPr>
              <a:t>4-th </a:t>
            </a:r>
            <a:r>
              <a:rPr lang="it-IT" b="0" dirty="0" err="1">
                <a:latin typeface="IBM Plex Sans" panose="020B0503050203000203" pitchFamily="34" charset="0"/>
              </a:rPr>
              <a:t>order</a:t>
            </a:r>
            <a:r>
              <a:rPr lang="it-IT" b="0" dirty="0">
                <a:latin typeface="IBM Plex Sans" panose="020B0503050203000203" pitchFamily="34" charset="0"/>
              </a:rPr>
              <a:t> Butterworth Pass-Band </a:t>
            </a:r>
          </a:p>
          <a:p>
            <a:pPr algn="ctr"/>
            <a:r>
              <a:rPr lang="it-IT" dirty="0">
                <a:latin typeface="IBM Plex Sans" panose="020B0503050203000203" pitchFamily="34" charset="0"/>
              </a:rPr>
              <a:t>	</a:t>
            </a:r>
            <a:r>
              <a:rPr lang="it-IT" b="0" dirty="0">
                <a:latin typeface="IBM Plex Sans" panose="020B0503050203000203" pitchFamily="34" charset="0"/>
              </a:rPr>
              <a:t>Filter </a:t>
            </a:r>
            <a:r>
              <a:rPr lang="it-IT" b="0" dirty="0" err="1">
                <a:latin typeface="IBM Plex Sans" panose="020B0503050203000203" pitchFamily="34" charset="0"/>
              </a:rPr>
              <a:t>around</a:t>
            </a:r>
            <a:r>
              <a:rPr lang="it-IT" b="0" dirty="0">
                <a:latin typeface="IBM Plex Sans" panose="020B0503050203000203" pitchFamily="34" charset="0"/>
              </a:rPr>
              <a:t>                </a:t>
            </a:r>
            <a:r>
              <a:rPr lang="it-IT" b="0" dirty="0" err="1">
                <a:solidFill>
                  <a:schemeClr val="bg1"/>
                </a:solidFill>
                <a:latin typeface="IBM Plex Sans" panose="020B0503050203000203" pitchFamily="34" charset="0"/>
              </a:rPr>
              <a:t>gggggggg</a:t>
            </a:r>
            <a:endParaRPr lang="it-IT" b="0" dirty="0">
              <a:solidFill>
                <a:schemeClr val="bg1"/>
              </a:solidFill>
              <a:latin typeface="IBM Plex Sans" panose="020B0503050203000203" pitchFamily="34" charset="0"/>
            </a:endParaRPr>
          </a:p>
          <a:p>
            <a:pPr algn="ctr"/>
            <a:r>
              <a:rPr lang="it-IT" b="0" dirty="0">
                <a:latin typeface="IBM Plex Sans" panose="020B0503050203000203" pitchFamily="34" charset="0"/>
              </a:rPr>
              <a:t>of the </a:t>
            </a:r>
            <a:r>
              <a:rPr lang="it-IT" b="0" dirty="0" err="1">
                <a:latin typeface="IBM Plex Sans" panose="020B0503050203000203" pitchFamily="34" charset="0"/>
              </a:rPr>
              <a:t>estimated</a:t>
            </a:r>
            <a:r>
              <a:rPr lang="it-IT" b="0" dirty="0">
                <a:latin typeface="IBM Plex Sans" panose="020B0503050203000203" pitchFamily="34" charset="0"/>
              </a:rPr>
              <a:t> output PS</a:t>
            </a:r>
            <a:r>
              <a:rPr lang="it-IT" dirty="0">
                <a:latin typeface="IBM Plex Sans" panose="020B0503050203000203" pitchFamily="34" charset="0"/>
              </a:rPr>
              <a:t>D</a:t>
            </a:r>
            <a:endParaRPr lang="it-IT" b="0" dirty="0">
              <a:latin typeface="IBM Plex Sans" panose="020B0503050203000203" pitchFamily="34" charset="0"/>
            </a:endParaRP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7B230673-6572-B612-680F-60E0094E8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17" y="1465769"/>
            <a:ext cx="1466389" cy="25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AFC2014-A317-C193-2574-478CA8AE3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633" y="1454650"/>
            <a:ext cx="1736259" cy="26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22B6845-53D6-6F0E-CDC7-E030F670D7AA}"/>
              </a:ext>
            </a:extLst>
          </p:cNvPr>
          <p:cNvCxnSpPr>
            <a:cxnSpLocks/>
          </p:cNvCxnSpPr>
          <p:nvPr/>
        </p:nvCxnSpPr>
        <p:spPr>
          <a:xfrm>
            <a:off x="2841523" y="1594973"/>
            <a:ext cx="158299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52" name="Picture 4">
            <a:extLst>
              <a:ext uri="{FF2B5EF4-FFF2-40B4-BE49-F238E27FC236}">
                <a16:creationId xmlns:a16="http://schemas.microsoft.com/office/drawing/2014/main" id="{B2A86218-C7A9-C896-3600-74F3C06A5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158" y="2439212"/>
            <a:ext cx="633622" cy="20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magine 13" descr="Immagine che contiene testo, Diagramma, linea, diagramma&#10;&#10;Il contenuto generato dall'IA potrebbe non essere corretto.">
            <a:extLst>
              <a:ext uri="{FF2B5EF4-FFF2-40B4-BE49-F238E27FC236}">
                <a16:creationId xmlns:a16="http://schemas.microsoft.com/office/drawing/2014/main" id="{0D697C8B-17FE-585F-D01F-195226500A6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0028" y="978628"/>
            <a:ext cx="4753042" cy="3199866"/>
          </a:xfrm>
          <a:prstGeom prst="rect">
            <a:avLst/>
          </a:prstGeom>
        </p:spPr>
      </p:pic>
      <p:pic>
        <p:nvPicPr>
          <p:cNvPr id="9" name="Immagine 8" descr="Immagine che contiene linea, Diagramma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13F70480-0B80-EEB4-149F-E55A2DB51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5" y="3429000"/>
            <a:ext cx="6176389" cy="2526074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32577B0A-9DB6-F603-A924-ABBF08B6DE18}"/>
              </a:ext>
            </a:extLst>
          </p:cNvPr>
          <p:cNvSpPr txBox="1"/>
          <p:nvPr/>
        </p:nvSpPr>
        <p:spPr>
          <a:xfrm>
            <a:off x="7683333" y="4713424"/>
            <a:ext cx="374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Goal: reduce </a:t>
            </a:r>
            <a:r>
              <a:rPr lang="it-IT" dirty="0" err="1">
                <a:latin typeface="IBM Plex Sans" panose="020B0503050203000203" pitchFamily="34" charset="0"/>
              </a:rPr>
              <a:t>measurement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noise</a:t>
            </a:r>
            <a:endParaRPr lang="it-IT" dirty="0">
              <a:latin typeface="IBM Plex Sans" panose="020B050305020300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74136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DD352C-B471-ABC9-F423-93AC6D714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83C1EE21-241F-3029-84E2-A117BB54E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35EEA2-8D42-4D46-95A6-66E65FDC5EB1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289421C6-BF36-6831-C27A-53F13306C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27024" y="6346147"/>
            <a:ext cx="4688711" cy="365125"/>
          </a:xfrm>
        </p:spPr>
        <p:txBody>
          <a:bodyPr/>
          <a:lstStyle/>
          <a:p>
            <a:r>
              <a:rPr lang="en-US" noProof="0" dirty="0" err="1"/>
              <a:t>Politecnico</a:t>
            </a:r>
            <a:r>
              <a:rPr lang="en-US" noProof="0" dirty="0"/>
              <a:t> di Milano – Estimation and Learning in Aerospace</a:t>
            </a:r>
          </a:p>
        </p:txBody>
      </p:sp>
      <p:pic>
        <p:nvPicPr>
          <p:cNvPr id="5" name="Picture 4" descr="Blue text on a black background&#10;&#10;AI-generated content may be incorrect.">
            <a:extLst>
              <a:ext uri="{FF2B5EF4-FFF2-40B4-BE49-F238E27FC236}">
                <a16:creationId xmlns:a16="http://schemas.microsoft.com/office/drawing/2014/main" id="{553587F7-75D4-7B0A-7FF0-6C311A41D4E5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64" y="6346147"/>
            <a:ext cx="3009317" cy="375327"/>
          </a:xfrm>
          <a:prstGeom prst="rect">
            <a:avLst/>
          </a:prstGeom>
        </p:spPr>
      </p:pic>
      <p:sp>
        <p:nvSpPr>
          <p:cNvPr id="2" name="Titolo 2">
            <a:extLst>
              <a:ext uri="{FF2B5EF4-FFF2-40B4-BE49-F238E27FC236}">
                <a16:creationId xmlns:a16="http://schemas.microsoft.com/office/drawing/2014/main" id="{4CC68534-A1AE-269D-A250-8266AA62502E}"/>
              </a:ext>
            </a:extLst>
          </p:cNvPr>
          <p:cNvSpPr txBox="1">
            <a:spLocks/>
          </p:cNvSpPr>
          <p:nvPr/>
        </p:nvSpPr>
        <p:spPr>
          <a:xfrm>
            <a:off x="364520" y="285462"/>
            <a:ext cx="8640000" cy="8400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102B51"/>
                </a:solidFill>
              </a:rPr>
              <a:t>T1.1: Non-Parametric FRF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4D3223B-30A8-A7E6-F39F-8FCFAB0055B4}"/>
              </a:ext>
            </a:extLst>
          </p:cNvPr>
          <p:cNvSpPr txBox="1"/>
          <p:nvPr/>
        </p:nvSpPr>
        <p:spPr>
          <a:xfrm>
            <a:off x="491613" y="1248697"/>
            <a:ext cx="108621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IBM Plex Sans" panose="020B0503050203000203" pitchFamily="34" charset="0"/>
              </a:rPr>
              <a:t>To </a:t>
            </a:r>
            <a:r>
              <a:rPr lang="it-IT" dirty="0" err="1">
                <a:latin typeface="IBM Plex Sans" panose="020B0503050203000203" pitchFamily="34" charset="0"/>
              </a:rPr>
              <a:t>run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Consolas" panose="020B0609020204030204" pitchFamily="49" charset="0"/>
              </a:rPr>
              <a:t>greyest</a:t>
            </a:r>
            <a:r>
              <a:rPr lang="it-IT" dirty="0">
                <a:latin typeface="Consolas" panose="020B0609020204030204" pitchFamily="49" charset="0"/>
              </a:rPr>
              <a:t> </a:t>
            </a:r>
            <a:r>
              <a:rPr lang="it-IT" dirty="0">
                <a:latin typeface="IBM Plex Sans" panose="020B0503050203000203" pitchFamily="34" charset="0"/>
              </a:rPr>
              <a:t>in the FD </a:t>
            </a:r>
            <a:r>
              <a:rPr lang="it-IT" dirty="0" err="1">
                <a:latin typeface="IBM Plex Sans" panose="020B0503050203000203" pitchFamily="34" charset="0"/>
              </a:rPr>
              <a:t>we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need</a:t>
            </a:r>
            <a:r>
              <a:rPr lang="it-IT" dirty="0">
                <a:latin typeface="IBM Plex Sans" panose="020B0503050203000203" pitchFamily="34" charset="0"/>
              </a:rPr>
              <a:t> to estimate the FRF from I/O data</a:t>
            </a:r>
          </a:p>
          <a:p>
            <a:endParaRPr lang="it-IT" dirty="0">
              <a:latin typeface="IBM Plex Sans" panose="020B0503050203000203" pitchFamily="34" charset="0"/>
            </a:endParaRPr>
          </a:p>
          <a:p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Option #1:</a:t>
            </a:r>
          </a:p>
          <a:p>
            <a:endParaRPr lang="it-IT" dirty="0">
              <a:latin typeface="IBM Plex Sans" panose="020B0503050203000203" pitchFamily="34" charset="0"/>
            </a:endParaRPr>
          </a:p>
          <a:p>
            <a:endParaRPr lang="it-IT" dirty="0">
              <a:latin typeface="IBM Plex Sans" panose="020B0503050203000203" pitchFamily="34" charset="0"/>
            </a:endParaRPr>
          </a:p>
          <a:p>
            <a:r>
              <a:rPr lang="it-IT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BM Plex Sans" panose="020B0503050203000203" pitchFamily="34" charset="0"/>
              </a:rPr>
              <a:t>Option #2:</a:t>
            </a:r>
            <a:r>
              <a:rPr lang="it-IT" dirty="0">
                <a:latin typeface="IBM Plex Sans" panose="020B0503050203000203" pitchFamily="34" charset="0"/>
              </a:rPr>
              <a:t> estimate                     from </a:t>
            </a:r>
            <a:r>
              <a:rPr lang="it-IT" dirty="0" err="1">
                <a:latin typeface="IBM Plex Sans" panose="020B0503050203000203" pitchFamily="34" charset="0"/>
              </a:rPr>
              <a:t>filtered</a:t>
            </a:r>
            <a:r>
              <a:rPr lang="it-IT" dirty="0">
                <a:latin typeface="IBM Plex Sans" panose="020B0503050203000203" pitchFamily="34" charset="0"/>
              </a:rPr>
              <a:t> I/O </a:t>
            </a:r>
            <a:r>
              <a:rPr lang="it-IT" dirty="0" err="1">
                <a:latin typeface="IBM Plex Sans" panose="020B0503050203000203" pitchFamily="34" charset="0"/>
              </a:rPr>
              <a:t>using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Welch’s</a:t>
            </a:r>
            <a:r>
              <a:rPr lang="it-IT" dirty="0">
                <a:latin typeface="IBM Plex Sans" panose="020B0503050203000203" pitchFamily="34" charset="0"/>
              </a:rPr>
              <a:t> Method (</a:t>
            </a:r>
            <a:r>
              <a:rPr lang="it-IT" dirty="0" err="1">
                <a:latin typeface="IBM Plex Sans" panose="020B0503050203000203" pitchFamily="34" charset="0"/>
              </a:rPr>
              <a:t>averaging</a:t>
            </a:r>
            <a:r>
              <a:rPr lang="it-IT" dirty="0">
                <a:latin typeface="IBM Plex Sans" panose="020B0503050203000203" pitchFamily="34" charset="0"/>
              </a:rPr>
              <a:t> + </a:t>
            </a:r>
            <a:r>
              <a:rPr lang="it-IT" dirty="0" err="1">
                <a:latin typeface="IBM Plex Sans" panose="020B0503050203000203" pitchFamily="34" charset="0"/>
              </a:rPr>
              <a:t>windowing</a:t>
            </a:r>
            <a:r>
              <a:rPr lang="it-IT" dirty="0">
                <a:latin typeface="IBM Plex Sans" panose="020B0503050203000203" pitchFamily="34" charset="0"/>
              </a:rPr>
              <a:t>)  </a:t>
            </a:r>
            <a:r>
              <a:rPr lang="it-IT" dirty="0"/>
              <a:t> </a:t>
            </a:r>
            <a:br>
              <a:rPr lang="it-IT" dirty="0"/>
            </a:br>
            <a:endParaRPr lang="it-IT" dirty="0"/>
          </a:p>
          <a:p>
            <a:pPr marL="342900" indent="-342900">
              <a:buFont typeface="+mj-lt"/>
              <a:buAutoNum type="arabicPeriod"/>
            </a:pPr>
            <a:endParaRPr lang="it-IT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9AFFBFC-6A2F-0946-1113-A44F94D77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616" y="1852597"/>
            <a:ext cx="1736259" cy="269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A77B6251-80B8-4EF0-789C-A9465FDA2E0D}"/>
              </a:ext>
            </a:extLst>
          </p:cNvPr>
          <p:cNvCxnSpPr/>
          <p:nvPr/>
        </p:nvCxnSpPr>
        <p:spPr>
          <a:xfrm>
            <a:off x="3795252" y="1987360"/>
            <a:ext cx="5899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ECEA9F9-767B-E11A-5699-78ED09EB6827}"/>
              </a:ext>
            </a:extLst>
          </p:cNvPr>
          <p:cNvSpPr txBox="1"/>
          <p:nvPr/>
        </p:nvSpPr>
        <p:spPr>
          <a:xfrm>
            <a:off x="4503174" y="1802694"/>
            <a:ext cx="1209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iddata</a:t>
            </a:r>
            <a:endParaRPr lang="it-IT" dirty="0">
              <a:latin typeface="Consolas" panose="020B0609020204030204" pitchFamily="49" charset="0"/>
            </a:endParaRP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FD5505E6-3AB7-6455-49A3-E43B56A1F7A1}"/>
              </a:ext>
            </a:extLst>
          </p:cNvPr>
          <p:cNvCxnSpPr>
            <a:cxnSpLocks/>
          </p:cNvCxnSpPr>
          <p:nvPr/>
        </p:nvCxnSpPr>
        <p:spPr>
          <a:xfrm flipV="1">
            <a:off x="5506065" y="1987360"/>
            <a:ext cx="865314" cy="6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3F7AA13E-8000-D32F-14FE-0CD72644B52E}"/>
              </a:ext>
            </a:extLst>
          </p:cNvPr>
          <p:cNvSpPr txBox="1"/>
          <p:nvPr/>
        </p:nvSpPr>
        <p:spPr>
          <a:xfrm>
            <a:off x="5663456" y="1618028"/>
            <a:ext cx="707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fft</a:t>
            </a:r>
            <a:endParaRPr lang="it-IT" dirty="0">
              <a:latin typeface="Consolas" panose="020B0609020204030204" pitchFamily="49" charset="0"/>
            </a:endParaRPr>
          </a:p>
        </p:txBody>
      </p:sp>
      <p:pic>
        <p:nvPicPr>
          <p:cNvPr id="19" name="Immagine 18" descr="\documentclass{article}&#10;\usepackage{amsmath}&#10;\pagestyle{empty}&#10;\begin{document}&#10;&#10;$ G_m(j\omega_k) $&#10;&#10;&#10;\end{document}" title="IguanaTex Picture Display">
            <a:extLst>
              <a:ext uri="{FF2B5EF4-FFF2-40B4-BE49-F238E27FC236}">
                <a16:creationId xmlns:a16="http://schemas.microsoft.com/office/drawing/2014/main" id="{6EEDF4FE-2261-E707-401D-2B0DCC80FE1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890" y="1860731"/>
            <a:ext cx="951771" cy="25325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E09B8B3-3387-EEBD-EC8F-BF4ACA66D21C}"/>
              </a:ext>
            </a:extLst>
          </p:cNvPr>
          <p:cNvSpPr txBox="1"/>
          <p:nvPr/>
        </p:nvSpPr>
        <p:spPr>
          <a:xfrm>
            <a:off x="8806718" y="1618028"/>
            <a:ext cx="2852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solidFill>
                  <a:srgbClr val="C00000"/>
                </a:solidFill>
                <a:latin typeface="IBM Plex Sans" panose="020B0503050203000203" pitchFamily="34" charset="0"/>
              </a:rPr>
              <a:t>Very</a:t>
            </a:r>
            <a:r>
              <a:rPr lang="it-IT" dirty="0">
                <a:solidFill>
                  <a:srgbClr val="C00000"/>
                </a:solidFill>
                <a:latin typeface="IBM Plex Sans" panose="020B0503050203000203" pitchFamily="34" charset="0"/>
              </a:rPr>
              <a:t> high </a:t>
            </a:r>
            <a:r>
              <a:rPr lang="it-IT" dirty="0" err="1">
                <a:solidFill>
                  <a:srgbClr val="C00000"/>
                </a:solidFill>
                <a:latin typeface="IBM Plex Sans" panose="020B0503050203000203" pitchFamily="34" charset="0"/>
              </a:rPr>
              <a:t>asymptotic</a:t>
            </a:r>
            <a:r>
              <a:rPr lang="it-IT" dirty="0">
                <a:solidFill>
                  <a:srgbClr val="C00000"/>
                </a:solidFill>
                <a:latin typeface="IBM Plex Sans" panose="020B0503050203000203" pitchFamily="34" charset="0"/>
              </a:rPr>
              <a:t> </a:t>
            </a:r>
            <a:r>
              <a:rPr lang="it-IT" dirty="0" err="1">
                <a:solidFill>
                  <a:srgbClr val="C00000"/>
                </a:solidFill>
                <a:latin typeface="IBM Plex Sans" panose="020B0503050203000203" pitchFamily="34" charset="0"/>
              </a:rPr>
              <a:t>variance</a:t>
            </a:r>
            <a:r>
              <a:rPr lang="it-IT" dirty="0">
                <a:solidFill>
                  <a:srgbClr val="C00000"/>
                </a:solidFill>
                <a:latin typeface="IBM Plex Sans" panose="020B0503050203000203" pitchFamily="34" charset="0"/>
              </a:rPr>
              <a:t> of the </a:t>
            </a:r>
            <a:r>
              <a:rPr lang="it-IT" dirty="0" err="1">
                <a:solidFill>
                  <a:srgbClr val="C00000"/>
                </a:solidFill>
                <a:latin typeface="IBM Plex Sans" panose="020B0503050203000203" pitchFamily="34" charset="0"/>
              </a:rPr>
              <a:t>estimates</a:t>
            </a:r>
            <a:endParaRPr lang="it-IT" dirty="0">
              <a:solidFill>
                <a:srgbClr val="C00000"/>
              </a:solidFill>
              <a:latin typeface="IBM Plex Sans" panose="020B0503050203000203" pitchFamily="34" charset="0"/>
            </a:endParaRPr>
          </a:p>
        </p:txBody>
      </p:sp>
      <p:pic>
        <p:nvPicPr>
          <p:cNvPr id="16" name="Elemento grafico 15" descr="Punto esclamativo con riempimento a tinta unita">
            <a:extLst>
              <a:ext uri="{FF2B5EF4-FFF2-40B4-BE49-F238E27FC236}">
                <a16:creationId xmlns:a16="http://schemas.microsoft.com/office/drawing/2014/main" id="{C7864407-3DCE-34C9-5246-8D9B43B87E9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90120" y="1530159"/>
            <a:ext cx="914400" cy="914400"/>
          </a:xfrm>
          <a:prstGeom prst="rect">
            <a:avLst/>
          </a:prstGeom>
        </p:spPr>
      </p:pic>
      <p:pic>
        <p:nvPicPr>
          <p:cNvPr id="20" name="Immagine 19" descr="\documentclass{article}&#10;\usepackage{amsmath}&#10;\pagestyle{empty}&#10;\begin{document}&#10;&#10;$ \hat{G}_m(j\omega_k) $&#10;&#10;&#10;\end{document}" title="IguanaTex Picture Display">
            <a:extLst>
              <a:ext uri="{FF2B5EF4-FFF2-40B4-BE49-F238E27FC236}">
                <a16:creationId xmlns:a16="http://schemas.microsoft.com/office/drawing/2014/main" id="{8EF8A55D-D3DA-4E46-7A13-2CD9170BD4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250" y="2656296"/>
            <a:ext cx="951771" cy="302628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FF6726E4-D74D-EB48-6486-155A488FF9A8}"/>
              </a:ext>
            </a:extLst>
          </p:cNvPr>
          <p:cNvSpPr txBox="1"/>
          <p:nvPr/>
        </p:nvSpPr>
        <p:spPr>
          <a:xfrm>
            <a:off x="838200" y="3304973"/>
            <a:ext cx="2700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IBM Plex Sans" panose="020B0503050203000203" pitchFamily="34" charset="0"/>
              </a:rPr>
              <a:t>Since</a:t>
            </a:r>
            <a:r>
              <a:rPr lang="it-IT" dirty="0">
                <a:latin typeface="IBM Plex Sans" panose="020B0503050203000203" pitchFamily="34" charset="0"/>
              </a:rPr>
              <a:t> the system </a:t>
            </a:r>
            <a:r>
              <a:rPr lang="it-IT" dirty="0" err="1">
                <a:latin typeface="IBM Plex Sans" panose="020B0503050203000203" pitchFamily="34" charset="0"/>
              </a:rPr>
              <a:t>is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operating</a:t>
            </a:r>
            <a:r>
              <a:rPr lang="it-IT" dirty="0">
                <a:latin typeface="IBM Plex Sans" panose="020B0503050203000203" pitchFamily="34" charset="0"/>
              </a:rPr>
              <a:t> in </a:t>
            </a:r>
            <a:r>
              <a:rPr lang="it-IT" dirty="0" err="1">
                <a:latin typeface="IBM Plex Sans" panose="020B0503050203000203" pitchFamily="34" charset="0"/>
              </a:rPr>
              <a:t>closed</a:t>
            </a:r>
            <a:r>
              <a:rPr lang="it-IT" dirty="0">
                <a:latin typeface="IBM Plex Sans" panose="020B0503050203000203" pitchFamily="34" charset="0"/>
              </a:rPr>
              <a:t> loop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AF4BAF20-1DEF-A297-229B-C1F83FEBE610}"/>
              </a:ext>
            </a:extLst>
          </p:cNvPr>
          <p:cNvSpPr txBox="1"/>
          <p:nvPr/>
        </p:nvSpPr>
        <p:spPr>
          <a:xfrm>
            <a:off x="5029638" y="3382558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IBM Plex Sans" panose="020B0503050203000203" pitchFamily="34" charset="0"/>
              </a:rPr>
              <a:t>We</a:t>
            </a:r>
            <a:r>
              <a:rPr lang="it-IT" dirty="0">
                <a:latin typeface="IBM Plex Sans" panose="020B0503050203000203" pitchFamily="34" charset="0"/>
              </a:rPr>
              <a:t> use the </a:t>
            </a:r>
            <a:r>
              <a:rPr lang="it-IT" dirty="0" err="1">
                <a:latin typeface="IBM Plex Sans" panose="020B0503050203000203" pitchFamily="34" charset="0"/>
              </a:rPr>
              <a:t>unbiased</a:t>
            </a:r>
            <a:r>
              <a:rPr lang="it-IT" dirty="0">
                <a:latin typeface="IBM Plex Sans" panose="020B0503050203000203" pitchFamily="34" charset="0"/>
              </a:rPr>
              <a:t> estimator </a:t>
            </a:r>
            <a:r>
              <a:rPr lang="it-IT" dirty="0" err="1">
                <a:latin typeface="IBM Plex Sans" panose="020B0503050203000203" pitchFamily="34" charset="0"/>
              </a:rPr>
              <a:t>formulation</a:t>
            </a:r>
            <a:r>
              <a:rPr lang="it-IT" dirty="0">
                <a:latin typeface="IBM Plex Sans" panose="020B0503050203000203" pitchFamily="34" charset="0"/>
              </a:rPr>
              <a:t> </a:t>
            </a:r>
            <a:r>
              <a:rPr lang="it-IT" dirty="0" err="1">
                <a:latin typeface="IBM Plex Sans" panose="020B0503050203000203" pitchFamily="34" charset="0"/>
              </a:rPr>
              <a:t>used</a:t>
            </a:r>
            <a:r>
              <a:rPr lang="it-IT" dirty="0">
                <a:latin typeface="IBM Plex Sans" panose="020B0503050203000203" pitchFamily="34" charset="0"/>
              </a:rPr>
              <a:t> in </a:t>
            </a:r>
            <a:r>
              <a:rPr lang="it-IT" baseline="30000" dirty="0">
                <a:latin typeface="IBM Plex Sans" panose="020B0503050203000203" pitchFamily="34" charset="0"/>
                <a:hlinkClick r:id="rId16" action="ppaction://hlinksldjump"/>
              </a:rPr>
              <a:t>[5]</a:t>
            </a:r>
            <a:r>
              <a:rPr lang="it-IT" dirty="0">
                <a:latin typeface="IBM Plex Sans" panose="020B0503050203000203" pitchFamily="34" charset="0"/>
              </a:rPr>
              <a:t>: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FC80305B-301E-73C3-7B67-3B622B64E066}"/>
              </a:ext>
            </a:extLst>
          </p:cNvPr>
          <p:cNvCxnSpPr/>
          <p:nvPr/>
        </p:nvCxnSpPr>
        <p:spPr>
          <a:xfrm>
            <a:off x="3977864" y="3573384"/>
            <a:ext cx="5899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Immagine 16" descr="\documentclass{article}&#10;\usepackage{amsmath}&#10;\pagestyle{empty}&#10;\begin{document}&#10;&#10;$&#10;\hat{S}(j\omega) = \frac{\hat{\Phi}_{u\delta}(j\omega)}{\hat{\Phi}_{\delta}(j\omega)}&#10;\qquad&#10;\widehat{SG}(j\omega) = \frac{\hat{\Phi}_{y\delta}(j\omega)}{\hat{\Phi}_{\delta}(j\omega)}&#10;$&#10;&#10;&#10;&#10;&#10;\end{document}" title="IguanaTex Picture Display">
            <a:extLst>
              <a:ext uri="{FF2B5EF4-FFF2-40B4-BE49-F238E27FC236}">
                <a16:creationId xmlns:a16="http://schemas.microsoft.com/office/drawing/2014/main" id="{0A227292-A584-3463-0625-7446B65C352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716" y="4000918"/>
            <a:ext cx="5451832" cy="545289"/>
          </a:xfrm>
          <a:prstGeom prst="rect">
            <a:avLst/>
          </a:prstGeom>
        </p:spPr>
      </p:pic>
      <p:pic>
        <p:nvPicPr>
          <p:cNvPr id="29" name="Immagine 28" descr="\documentclass{article}&#10;\usepackage{amsmath}&#10;\pagestyle{empty}&#10;\begin{document}&#10;&#10;&#10;$ \hat{G}_m(j\omega) := \frac{\widehat{SG}(j\omega)}{\hat{S}(j\omega)} $&#10;&#10;&#10;&#10;&#10;\end{document}" title="IguanaTex Picture Display">
            <a:extLst>
              <a:ext uri="{FF2B5EF4-FFF2-40B4-BE49-F238E27FC236}">
                <a16:creationId xmlns:a16="http://schemas.microsoft.com/office/drawing/2014/main" id="{984DC35E-CAE0-26CC-5192-7CDF9682FB4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077" y="5233685"/>
            <a:ext cx="2435443" cy="576756"/>
          </a:xfrm>
          <a:prstGeom prst="rect">
            <a:avLst/>
          </a:prstGeom>
        </p:spPr>
      </p:pic>
      <p:pic>
        <p:nvPicPr>
          <p:cNvPr id="33" name="Immagine 32" descr="\documentclass{article}&#10;\usepackage{amsmath}&#10;\pagestyle{empty}&#10;\begin{document}&#10;&#10;$\hat{\Phi}_{u\delta_{sweep}}(j\omega)$&#10;&#10;&#10;\end{document}" title="IguanaTex Picture Display">
            <a:extLst>
              <a:ext uri="{FF2B5EF4-FFF2-40B4-BE49-F238E27FC236}">
                <a16:creationId xmlns:a16="http://schemas.microsoft.com/office/drawing/2014/main" id="{1451ED58-0684-D52C-5653-DBBF4317DF47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025983"/>
            <a:ext cx="1343086" cy="327314"/>
          </a:xfrm>
          <a:prstGeom prst="rect">
            <a:avLst/>
          </a:prstGeom>
        </p:spPr>
      </p:pic>
      <p:pic>
        <p:nvPicPr>
          <p:cNvPr id="35" name="Immagine 34" descr="\documentclass{article}&#10;\usepackage{amsmath}&#10;\pagestyle{empty}&#10;\begin{document}&#10;&#10;&#10;$\hat{\Phi}_{y\delta_{sweep}}(j\omega)$&#10;&#10;\end{document}" title="IguanaTex Picture Display">
            <a:extLst>
              <a:ext uri="{FF2B5EF4-FFF2-40B4-BE49-F238E27FC236}">
                <a16:creationId xmlns:a16="http://schemas.microsoft.com/office/drawing/2014/main" id="{6098E36D-7C5A-8848-0B2D-63ABC0E970A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475142"/>
            <a:ext cx="1333029" cy="327314"/>
          </a:xfrm>
          <a:prstGeom prst="rect">
            <a:avLst/>
          </a:prstGeom>
        </p:spPr>
      </p:pic>
      <p:pic>
        <p:nvPicPr>
          <p:cNvPr id="37" name="Immagine 36" descr="\documentclass{article}&#10;\usepackage{amsmath}&#10;\pagestyle{empty}&#10;\begin{document}&#10;$\hat{\Phi}_{\delta_{sweep}}(j\omega)$&#10;&#10;&#10;\end{document}" title="IguanaTex Picture Display">
            <a:extLst>
              <a:ext uri="{FF2B5EF4-FFF2-40B4-BE49-F238E27FC236}">
                <a16:creationId xmlns:a16="http://schemas.microsoft.com/office/drawing/2014/main" id="{5E78F2DF-AA26-CF5F-0516-F49CB3E3050D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39269"/>
            <a:ext cx="1224229" cy="327314"/>
          </a:xfrm>
          <a:prstGeom prst="rect">
            <a:avLst/>
          </a:prstGeom>
        </p:spPr>
      </p:pic>
      <p:cxnSp>
        <p:nvCxnSpPr>
          <p:cNvPr id="38" name="Connettore 2 37">
            <a:extLst>
              <a:ext uri="{FF2B5EF4-FFF2-40B4-BE49-F238E27FC236}">
                <a16:creationId xmlns:a16="http://schemas.microsoft.com/office/drawing/2014/main" id="{DD4BBAE6-AE0D-533E-63CA-73BED940D208}"/>
              </a:ext>
            </a:extLst>
          </p:cNvPr>
          <p:cNvCxnSpPr/>
          <p:nvPr/>
        </p:nvCxnSpPr>
        <p:spPr>
          <a:xfrm>
            <a:off x="2511822" y="4738293"/>
            <a:ext cx="5899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1F334158-8B40-E5EF-30B0-BEE3E6FD2293}"/>
              </a:ext>
            </a:extLst>
          </p:cNvPr>
          <p:cNvCxnSpPr/>
          <p:nvPr/>
        </p:nvCxnSpPr>
        <p:spPr>
          <a:xfrm>
            <a:off x="2501991" y="5198830"/>
            <a:ext cx="5899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58EA4421-8975-46E7-97B3-83F28A71D20B}"/>
              </a:ext>
            </a:extLst>
          </p:cNvPr>
          <p:cNvCxnSpPr/>
          <p:nvPr/>
        </p:nvCxnSpPr>
        <p:spPr>
          <a:xfrm>
            <a:off x="2497075" y="5656035"/>
            <a:ext cx="58993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517A7DE9-5270-F676-AAF0-E49B951FF817}"/>
              </a:ext>
            </a:extLst>
          </p:cNvPr>
          <p:cNvSpPr txBox="1"/>
          <p:nvPr/>
        </p:nvSpPr>
        <p:spPr>
          <a:xfrm>
            <a:off x="3344281" y="4540948"/>
            <a:ext cx="104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pwelch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49FF740-AFD8-4C1C-3ECC-F30D945D44D3}"/>
              </a:ext>
            </a:extLst>
          </p:cNvPr>
          <p:cNvSpPr txBox="1"/>
          <p:nvPr/>
        </p:nvSpPr>
        <p:spPr>
          <a:xfrm>
            <a:off x="3329247" y="4997998"/>
            <a:ext cx="104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cpsd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36B0B95-522F-F56C-DFC5-37CF162876A0}"/>
              </a:ext>
            </a:extLst>
          </p:cNvPr>
          <p:cNvSpPr txBox="1"/>
          <p:nvPr/>
        </p:nvSpPr>
        <p:spPr>
          <a:xfrm>
            <a:off x="3344281" y="5455142"/>
            <a:ext cx="1040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>
                <a:latin typeface="Consolas" panose="020B0609020204030204" pitchFamily="49" charset="0"/>
              </a:rPr>
              <a:t>cpsd</a:t>
            </a:r>
            <a:endParaRPr lang="it-IT" dirty="0">
              <a:latin typeface="Consolas" panose="020B0609020204030204" pitchFamily="49" charset="0"/>
            </a:endParaRPr>
          </a:p>
        </p:txBody>
      </p:sp>
      <p:sp>
        <p:nvSpPr>
          <p:cNvPr id="44" name="Freccia in giù 43">
            <a:extLst>
              <a:ext uri="{FF2B5EF4-FFF2-40B4-BE49-F238E27FC236}">
                <a16:creationId xmlns:a16="http://schemas.microsoft.com/office/drawing/2014/main" id="{10131A8C-67C8-DAA0-8A96-E4D999156D3C}"/>
              </a:ext>
            </a:extLst>
          </p:cNvPr>
          <p:cNvSpPr/>
          <p:nvPr/>
        </p:nvSpPr>
        <p:spPr>
          <a:xfrm>
            <a:off x="7786798" y="4702926"/>
            <a:ext cx="147834" cy="44416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21162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215.223"/>
  <p:tag name="ORIGINALWIDTH" val=" 3884.514"/>
  <p:tag name="OUTPUTTYPE" val="PNG"/>
  <p:tag name="IGUANATEXVERSION" val="162"/>
  <p:tag name="LATEXADDIN" val="\documentclass{article}&#10;\usepackage{amsmath}&#10;\pagestyle{empty}&#10;\begin{document}&#10;&#10;\begin{equation*}&#10;\begin{aligned}&#10;\underbrace{&#10;\begin{bmatrix}&#10;\dot{u} \\&#10;\dot{q} \\&#10;\dot{\theta}&#10;\end{bmatrix}&#10;}_{\dot{\mathbf{x}}}&#10;&amp;=&#10;\underbrace{&#10;\begin{bmatrix}&#10;X_u &amp; X_q &amp; -g \\&#10;M_u &amp; M_q &amp; 0 \\&#10;0 &amp; 1 &amp; 0&#10;\end{bmatrix}&#10;}_{A(\Theta)}&#10;\underbrace{&#10;\begin{bmatrix}&#10;u \\&#10;q \\&#10;\theta&#10;\end{bmatrix}&#10;}_{\mathbf{x}}&#10;+&#10;\underbrace{&#10;\begin{bmatrix}&#10;X_\delta \\&#10;M_\delta \\&#10;0&#10;\end{bmatrix}&#10;}_{B(\Theta)}&#10;\underbrace{&#10;\delta_{\text{lon}}}_{u} \\[1em]&#10;\underbrace{q}_{y} &amp;= &#10;\underbrace{&#10;\begin{bmatrix}&#10;0 &amp; 1 &amp; 0&#10;\end{bmatrix}&#10;}_{C(\Theta)}&#10;\begin{bmatrix}&#10;u \\&#10;q \\&#10;\theta&#10;\end{bmatrix}&#10;+&#10;\underbrace{&#10;\begin{bmatrix}&#10;0&#10;\end{bmatrix}&#10;}_{D(\Theta)}&#10;\delta_{\text{lon}}&#10;\end{aligned}&#10;\end{equation*}&#10;&#10;&#10;&#10;\end{document}"/>
  <p:tag name="IGUANATEXSIZE" val="20"/>
  <p:tag name="IGUANATEXCURSOR" val="61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383.952"/>
  <p:tag name="ORIGINALWIDTH" val=" 1621.297"/>
  <p:tag name="OUTPUTTYPE" val="PNG"/>
  <p:tag name="IGUANATEXVERSION" val="162"/>
  <p:tag name="LATEXADDIN" val="\documentclass{article}&#10;\usepackage{amsmath}&#10;\pagestyle{empty}&#10;\begin{document}&#10;&#10;&#10;$ \hat{G}_m(j\omega) := \frac{\widehat{SG}(j\omega)}{\hat{S}(j\omega)} $&#10;&#10;&#10;&#10;&#10;\end{document}"/>
  <p:tag name="IGUANATEXSIZE" val="20"/>
  <p:tag name="IGUANATEXCURSOR" val="93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477.6903"/>
  <p:tag name="ORIGINALWIDTH" val=" 2301.462"/>
  <p:tag name="OUTPUTTYPE" val="PNG"/>
  <p:tag name="IGUANATEXVERSION" val="162"/>
  <p:tag name="LATEXADDIN" val="\documentclass{article}&#10;\usepackage{amsmath}&#10;\pagestyle{empty}&#10;\begin{document}&#10;&#10;\[&#10;\begin{array}{cc}&#10;\mathcal{H}_{\infty}^{(T_1)}~\text{[dB]} &amp; \mathcal{H}_{\infty}^{(T_2)}~\text{[dB]} \\&#10;\hline&#10;0.4279 &amp; 0.2164 \\&#10;\end{array}&#10;\]&#10;&#10;&#10;&#10;\end{document}"/>
  <p:tag name="IGUANATEXSIZE" val="16"/>
  <p:tag name="IGUANATEXCURSOR" val="21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331.4586"/>
  <p:tag name="ORIGINALWIDTH" val=" 4974.878"/>
  <p:tag name="OUTPUTTYPE" val="PNG"/>
  <p:tag name="IGUANATEXVERSION" val="162"/>
  <p:tag name="LATEXADDIN" val="\documentclass{article}&#10;\usepackage{amsmath}&#10;\pagestyle{empty}&#10;\begin{document}&#10;&#10;\[&#10;\mathcal{H}_{\infty} = \max_{\omega \in \Omega_{\text{range}}} \left| 20 \log_{10} \left| G_{\text{est}}(j\omega) \right| - 20 \log_{10} \left| G_{\text{real}}(j\omega) \right| \right|&#10;\]&#10;&#10;&#10;&#10;&#10;\end{document}"/>
  <p:tag name="IGUANATEXSIZE" val="16"/>
  <p:tag name="IGUANATEXCURSOR" val="144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13.9857"/>
  <p:tag name="ORIGINALWIDTH" val=" 184.4769"/>
  <p:tag name="OUTPUTTYPE" val="PNG"/>
  <p:tag name="IGUANATEXVERSION" val="162"/>
  <p:tag name="LATEXADDIN" val="\documentclass{article}&#10;\usepackage{amsmath}&#10;\pagestyle{empty}&#10;\begin{document}&#10;&#10;&#10;$ \Rightarrow $&#10;&#10;\end{document}"/>
  <p:tag name="IGUANATEXSIZE" val="22"/>
  <p:tag name="IGUANATEXCURSOR" val="8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69.2164"/>
  <p:tag name="ORIGINALWIDTH" val=" 3366.329"/>
  <p:tag name="OUTPUTTYPE" val="PNG"/>
  <p:tag name="IGUANATEXVERSION" val="162"/>
  <p:tag name="LATEXADDIN" val="\documentclass{article}&#10;\usepackage{amsmath}&#10;\pagestyle{empty}&#10;\begin{document}&#10;&#10;$ \texttt{DATASETS} = \{M_{tot}^{(i)}, q^{(i)} \} \quad i = 1,...,N $&#10;&#10;&#10;\end{document}"/>
  <p:tag name="IGUANATEXSIZE" val="18"/>
  <p:tag name="IGUANATEXCURSOR" val="13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85.9768"/>
  <p:tag name="ORIGINALWIDTH" val=" 1441.32"/>
  <p:tag name="OUTPUTTYPE" val="PNG"/>
  <p:tag name="IGUANATEXVERSION" val="162"/>
  <p:tag name="LATEXADDIN" val="\documentclass{article}&#10;\usepackage{amsmath}&#10;\pagestyle{empty}&#10;\begin{document}&#10;&#10;$ \text{for} \quad i = 1,...,N $&#10;&#10;&#10;&#10;\end{document}"/>
  <p:tag name="IGUANATEXSIZE" val="18"/>
  <p:tag name="IGUANATEXCURSOR" val="99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679.415"/>
  <p:tag name="ORIGINALWIDTH" val=" 5063.367"/>
  <p:tag name="OUTPUTTYPE" val="PNG"/>
  <p:tag name="IGUANATEXVERSION" val="162"/>
  <p:tag name="LATEXADDIN" val="\documentclass{article}&#10;\usepackage{amsmath}&#10;\pagestyle{empty}&#10;\begin{document}&#10;&#10;\begin{align}&#10;\Theta_{\mathrm{T_1}}^{(i)} &amp;= \mathrm{greyBox}(\mathrm{DATASET}^{(i)}) \\&#10;\Theta_{\mathrm{T_2}}^{(i)} &amp;= \mathrm{PBSID\text{-}H_{\infty}}(\mathrm{DATASET}^{(i)})&#10;\end{align}&#10;&#10;&#10;&#10;\end{document}"/>
  <p:tag name="IGUANATEXSIZE" val="18"/>
  <p:tag name="IGUANATEXCURSOR" val="8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316.835"/>
  <p:tag name="ORIGINALWIDTH" val=" 3250.094"/>
  <p:tag name="OUTPUTTYPE" val="PNG"/>
  <p:tag name="IGUANATEXVERSION" val="162"/>
  <p:tag name="LATEXADDIN" val="\documentclass{article}&#10;\usepackage{amsmath}&#10;\pagestyle{empty}&#10;\begin{document}&#10;&#10;&#10;\[&#10;\begin{array}{c|ccc}&#10; &amp; \hat{\Theta}_{\text{nom}}^{(i)} &amp; \mu_{\hat{\Theta}^{(i)}}^{\text{MC}} &amp; \sigma_{\hat{\Theta}^{(i)}}^{\text{MC}} \\&#10;\hline&#10;M_u       &amp; -5.6641 &amp; -5.6062  &amp; 0.98 \% \\&#10;M_q       &amp; -2.7614 &amp; -2.7428  &amp; 1.1 \% \\&#10;X_{\delta}   &amp; -8.9727 &amp; -8.9754 &amp; 0.02 \% \\&#10;M_{\delta}   &amp; 458.5880 &amp; 453.1013 &amp; 0.51 \% \\&#10;\end{array}&#10;\]&#10;&#10;&#10;\end{document}"/>
  <p:tag name="IGUANATEXSIZE" val="18"/>
  <p:tag name="IGUANATEXCURSOR" val="40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814.773"/>
  <p:tag name="ORIGINALWIDTH" val=" 3250.094"/>
  <p:tag name="OUTPUTTYPE" val="PNG"/>
  <p:tag name="IGUANATEXVERSION" val="162"/>
  <p:tag name="LATEXADDIN" val="\documentclass{article}&#10;\usepackage{amsmath}&#10;\pagestyle{empty}&#10;\begin{document}&#10;&#10;&#10;\[&#10;\begin{array}{c|ccc}&#10;&amp; \hat{\Theta}_{\text{nom}}^{(i)} &amp; \mu_{\hat{\Theta}^{(i)}}^{\text{MC}} &amp; \sigma_{\hat{\Theta}^{(i)}}^{\text{MC}} \\&#10;\hline&#10;X_u         &amp; -0.3025 &amp; -0.3099  &amp; 24.4\% \\&#10;X_q         &amp;  0.1890 &amp;  0.1702  &amp; 20.5\% \\&#10;M_u         &amp; -6.1374 &amp; -6.0218  &amp; 1.6\%  \\&#10;M_q         &amp; -2.8469 &amp; -2.8368  &amp; 2.3\%  \\&#10;X_{\delta}     &amp; -8.5461 &amp; -6.8241  &amp; 70.7\% \\&#10;M_{\delta}     &amp; 462.2139 &amp; 462.0623 &amp; 0.2\%  \\&#10;\end{array}&#10;\]&#10;&#10;&#10;\end{document}"/>
  <p:tag name="IGUANATEXSIZE" val="18"/>
  <p:tag name="IGUANATEXCURSOR" val="10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327.334"/>
  <p:tag name="ORIGINALWIDTH" val=" 5183.352"/>
  <p:tag name="OUTPUTTYPE" val="PNG"/>
  <p:tag name="IGUANATEXVERSION" val="162"/>
  <p:tag name="LATEXADDIN" val="\documentclass{article}&#10;\usepackage{amsmath}&#10;\pagestyle{empty}&#10;\begin{document}&#10;&#10;&#10;\[&#10;\begin{array}{c|cccc}&#10;&amp; \hat{p}_{\text{nom}}^{(i)} &amp; \mu_{p^{(i)}}^{\text{MC}} &amp; \multicolumn{2}{c}{\sigma_{p^{(i)}}^{\text{MC}}} \\&#10;             &amp;                            &amp;                          &amp; \text{Re} &amp; \text{Im} \\&#10;\hline&#10;p_1 &amp; 3.087      &amp; 3.075      &amp; 0.52\%   &amp; --    \\&#10;p_2 &amp; -2.917 + 3.082i &amp; -2.909 + 3.070i &amp; 0.33\%   &amp; 0.48\% \\&#10;p_3 &amp; -2.917 - 3.082i &amp; -2.909 - 3.070i &amp; 0.33\%   &amp; 0.48\% \\&#10;\end{array}&#10;\]&#10;&#10;&#10;\end{document}"/>
  <p:tag name="IGUANATEXSIZE" val="16"/>
  <p:tag name="IGUANATEXCURSOR" val="493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327.334"/>
  <p:tag name="ORIGINALWIDTH" val=" 4976.378"/>
  <p:tag name="OUTPUTTYPE" val="PNG"/>
  <p:tag name="IGUANATEXVERSION" val="162"/>
  <p:tag name="LATEXADDIN" val="\documentclass{article}&#10;\usepackage{amsmath}&#10;\pagestyle{empty}&#10;\begin{document}&#10;&#10;&#10;\[&#10;\begin{array}{c|cccc}&#10;&amp; \hat{p}_{\text{nom}}^{(i)} &amp; \mu_{p^{(i)}}^{\text{MC}} &amp; \multicolumn{2}{c}{\sigma_{p^{(i)}}^{\text{MC}}} \\&#10;             &amp;                            &amp;                          &amp; \text{Re} &amp; \text{Im} \\&#10;\hline&#10;p_1 &amp; 2.975     &amp; 2.959     &amp; 1.0\%   &amp; --    \\&#10;p_2 &amp; -3.062 + 3.296i &amp; -3.053 + 3.263i &amp; 0.4\%   &amp; 0.9\% \\&#10;p_3 &amp; -3.062 - 3.296i &amp; -3.053 - 3.263i &amp; 0.4\%   &amp; 0.9\% \\&#10;\end{array}&#10;\]&#10;&#10;&#10;\end{document}"/>
  <p:tag name="IGUANATEXSIZE" val="16"/>
  <p:tag name="IGUANATEXCURSOR" val="10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68.4665"/>
  <p:tag name="ORIGINALWIDTH" val=" 1101.612"/>
  <p:tag name="OUTPUTTYPE" val="PNG"/>
  <p:tag name="IGUANATEXVERSION" val="162"/>
  <p:tag name="LATEXADDIN" val="\documentclass{article}&#10;\usepackage{amsmath}&#10;\pagestyle{empty}&#10;\begin{document}&#10;&#10;$\hat{\Phi}_{u\delta_{sweep}}(j\omega)$&#10;&#10;&#10;\end{document}"/>
  <p:tag name="IGUANATEXSIZE" val="20"/>
  <p:tag name="IGUANATEXCURSOR" val="120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801.6498"/>
  <p:tag name="ORIGINALWIDTH" val=" 2830.146"/>
  <p:tag name="OUTPUTTYPE" val="PNG"/>
  <p:tag name="IGUANATEXVERSION" val="162"/>
  <p:tag name="LATEXADDIN" val="\documentclass{article}&#10;\usepackage{amsmath}&#10;\pagestyle{empty}&#10;\begin{document}&#10;&#10;\[&#10;\begin{array}{c|ccc}&#10;&amp; \hat{z}_{\text{nom}}^{(i)} &amp; \mu_{z^{(i)}}^{\text{MC}} &amp; \sigma_{z^{(i)}}^{\text{MC}} \\&#10;\hline&#10;z_1 &amp; 0        &amp; 0  &amp; -- \\&#10;z_2 &amp; -0.111  &amp; -0.111  &amp; 1.08\% \\&#10;\end{array}&#10;\]&#10;&#10;&#10;&#10;\end{document}"/>
  <p:tag name="IGUANATEXSIZE" val="18"/>
  <p:tag name="IGUANATEXCURSOR" val="26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801.6498"/>
  <p:tag name="ORIGINALWIDTH" val=" 2692.913"/>
  <p:tag name="OUTPUTTYPE" val="PNG"/>
  <p:tag name="IGUANATEXVERSION" val="162"/>
  <p:tag name="LATEXADDIN" val="\documentclass{article}&#10;\usepackage{amsmath}&#10;\pagestyle{empty}&#10;\begin{document}&#10;&#10;\[&#10;\begin{array}{c|ccc}&#10; &amp; \hat{z}_{\text{nom}}^{(i)} &amp; \mu_{z^{(i)}}^{\text{MC}} &amp; \sigma_{z^{(i)}}^{\text{MC}} \\&#10;\hline&#10;z_1 &amp; 0        &amp; 0  &amp; -- \\&#10;z_2 &amp; -0.416  &amp; -0.400  &amp; 11\% \\&#10;\end{array}&#10;\]&#10;&#10;&#10;&#10;\end{document}"/>
  <p:tag name="IGUANATEXSIZE" val="18"/>
  <p:tag name="IGUANATEXCURSOR" val="262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68.4665"/>
  <p:tag name="ORIGINALWIDTH" val=" 1093.363"/>
  <p:tag name="OUTPUTTYPE" val="PNG"/>
  <p:tag name="IGUANATEXVERSION" val="162"/>
  <p:tag name="LATEXADDIN" val="\documentclass{article}&#10;\usepackage{amsmath}&#10;\pagestyle{empty}&#10;\begin{document}&#10;&#10;&#10;$\hat{\Phi}_{y\delta_{sweep}}(j\omega)$&#10;&#10;\end{document}"/>
  <p:tag name="IGUANATEXSIZE" val="20"/>
  <p:tag name="IGUANATEXCURSOR" val="12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68.4665"/>
  <p:tag name="ORIGINALWIDTH" val=" 1004.125"/>
  <p:tag name="OUTPUTTYPE" val="PNG"/>
  <p:tag name="IGUANATEXVERSION" val="162"/>
  <p:tag name="LATEXADDIN" val="\documentclass{article}&#10;\usepackage{amsmath}&#10;\pagestyle{empty}&#10;\begin{document}&#10;$\hat{\Phi}_{\delta_{sweep}}(j\omega)$&#10;&#10;&#10;\end{document}"/>
  <p:tag name="IGUANATEXSIZE" val="20"/>
  <p:tag name="IGUANATEXCURSOR" val="118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429.6963"/>
  <p:tag name="ORIGINALWIDTH" val=" 2092.239"/>
  <p:tag name="OUTPUTTYPE" val="PNG"/>
  <p:tag name="IGUANATEXVERSION" val="162"/>
  <p:tag name="LATEXADDIN" val="\documentclass{article}&#10;\usepackage{amsmath}&#10;\pagestyle{empty}&#10;\begin{document}&#10;&#10;$ \hat{\gamma}^2_{\delta, \, y}(j\omega) = &#10;\frac{ \left| \hat{\Phi}_{\delta, \, y}(j\omega) \right|^2 }&#10;{ \hat{\Phi}_{\delta}(j\omega)\hat{\Phi}_y(j\omega)} $&#10;&#10;&#10;\end{document}"/>
  <p:tag name="IGUANATEXSIZE" val="20"/>
  <p:tag name="IGUANATEXCURSOR" val="20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56.468"/>
  <p:tag name="ORIGINALWIDTH" val=" 762.6547"/>
  <p:tag name="OUTPUTTYPE" val="PNG"/>
  <p:tag name="IGUANATEXVERSION" val="162"/>
  <p:tag name="LATEXADDIN" val="\documentclass{article}&#10;\usepackage{amsmath}&#10;\pagestyle{empty}&#10;\begin{document}&#10;&#10;&#10;$\hat{\Phi}_{\delta, \, y}(j\omega)$&#10;&#10;\end{document}"/>
  <p:tag name="IGUANATEXSIZE" val="20"/>
  <p:tag name="IGUANATEXCURSOR" val="10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48.219"/>
  <p:tag name="ORIGINALWIDTH" val=" 604.4244"/>
  <p:tag name="OUTPUTTYPE" val="PNG"/>
  <p:tag name="IGUANATEXVERSION" val="162"/>
  <p:tag name="LATEXADDIN" val="\documentclass{article}&#10;\usepackage{amsmath}&#10;\pagestyle{empty}&#10;\begin{document}&#10;$\hat{\Phi}_{\delta}(j\omega)$&#10;&#10;&#10;\end{document}"/>
  <p:tag name="IGUANATEXSIZE" val="20"/>
  <p:tag name="IGUANATEXCURSOR" val="99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56.468"/>
  <p:tag name="ORIGINALWIDTH" val=" 613.4233"/>
  <p:tag name="OUTPUTTYPE" val="PNG"/>
  <p:tag name="IGUANATEXVERSION" val="162"/>
  <p:tag name="LATEXADDIN" val="\documentclass{article}&#10;\usepackage{amsmath}&#10;\pagestyle{empty}&#10;\begin{document}&#10;$\hat{\Phi}_y(j\omega)$&#10;&#10;&#10;\end{document}"/>
  <p:tag name="IGUANATEXSIZE" val="20"/>
  <p:tag name="IGUANATEXCURSOR" val="93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382.4522"/>
  <p:tag name="ORIGINALWIDTH" val=" 3283.839"/>
  <p:tag name="OUTPUTTYPE" val="PNG"/>
  <p:tag name="IGUANATEXVERSION" val="162"/>
  <p:tag name="LATEXADDIN" val="\documentclass{article}&#10;\usepackage{amsmath}&#10;\pagestyle{empty}&#10;\begin{document}&#10;&#10;$&#10;\Omega_{\text{range}} = \left\{ \omega_k \in \Omega \;\middle|\; \hat{\gamma}^2_{\delta,\, y}(j\omega_k) &gt; 0.6 \right\}&#10;$&#10;&#10;\end{document}"/>
  <p:tag name="IGUANATEXSIZE" val="18"/>
  <p:tag name="IGUANATEXCURSOR" val="178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503.562"/>
  <p:tag name="ORIGINALWIDTH" val=" 5889.014"/>
  <p:tag name="OUTPUTTYPE" val="PNG"/>
  <p:tag name="IGUANATEXVERSION" val="162"/>
  <p:tag name="LATEXADDIN" val="\documentclass{article}&#10;\usepackage{amsmath}&#10;\pagestyle{empty}&#10;\begin{document}&#10;&#10;\[&#10;\begin{array}{l| c |c}&#10;\textbf{\textbf{Parameter}} &amp; \textbf{Value} &amp; \textbf{Description} \\&#10;\hline&#10;\texttt{na} &amp; 12 &amp; \text{Averaging factor}\\&#10;\texttt{nx} &amp; \texttt{length(u)} &amp; \text{Number of samples} \\&#10;\texttt{window} &amp; \texttt{hanning(floor(nx/na))} &amp; \text{Hanning window} \\&#10;\texttt{nfft} &amp; 2048 &amp; \text{FFT length} \\&#10;\texttt{noverlap} &amp; 1024 &amp; \text{Overlapping samples} \\&#10;\end{array}&#10;\]&#10;&#10;&#10;\end{document}"/>
  <p:tag name="IGUANATEXSIZE" val="20"/>
  <p:tag name="IGUANATEXCURSOR" val="122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6.9741"/>
  <p:tag name="ORIGINALWIDTH" val=" 524.9344"/>
  <p:tag name="OUTPUTTYPE" val="PNG"/>
  <p:tag name="IGUANATEXVERSION" val="162"/>
  <p:tag name="LATEXADDIN" val="\documentclass{article}&#10;\usepackage{amsmath}&#10;\pagestyle{empty}&#10;\begin{document}&#10;&#10;$ \delta_{sweep} $&#10;&#10;\end{document}"/>
  <p:tag name="IGUANATEXSIZE" val="20"/>
  <p:tag name="IGUANATEXCURSOR" val="99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694.038"/>
  <p:tag name="ORIGINALWIDTH" val=" 3684.29"/>
  <p:tag name="OUTPUTTYPE" val="PNG"/>
  <p:tag name="IGUANATEXVERSION" val="162"/>
  <p:tag name="LATEXADDIN" val="\documentclass{article}&#10;\usepackage{amsmath}&#10;\pagestyle{empty}&#10;\begin{document}&#10;&#10;\[&#10;\begin{array}{l c}&#10;\textbf{\textbf{Option}} &amp; \textbf{Value} \\&#10;\hline&#10;\texttt{SearchMethod} &amp; \texttt{lsqnonlin} \\&#10;\texttt{TolFun} &amp; \texttt{1e-6} \\&#10;\texttt{TolX} &amp; \texttt{1e-6} \\&#10;\texttt{Regularization.R} &amp; \texttt{eye(6)} \\&#10;\texttt{Regularization.Lambda} &amp; \texttt{1e-5} \\&#10;\texttt{EnforceStability} &amp; \texttt{false} \\&#10;\end{array}&#10;\]&#10;&#10;&#10;\end{document}"/>
  <p:tag name="IGUANATEXSIZE" val="20"/>
  <p:tag name="IGUANATEXCURSOR" val="19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658.4177"/>
  <p:tag name="ORIGINALWIDTH" val=" 1927.259"/>
  <p:tag name="OUTPUTTYPE" val="PNG"/>
  <p:tag name="IGUANATEXVERSION" val="162"/>
  <p:tag name="LATEXADDIN" val="\documentclass{article}&#10;\usepackage{amsmath}&#10;\pagestyle{empty}&#10;\begin{document}&#10;&#10;\[&#10;\begin{array}{l c}&#10;\texttt{FitPercent} &amp; 94.64\% \\&#10;\texttt{LossFcn} &amp; 0.9399 \\&#10;\texttt{MSE} &amp; 0.9059 \\&#10;\end{array}&#10;\]&#10;&#10;&#10;\end{document}"/>
  <p:tag name="IGUANATEXSIZE" val="20"/>
  <p:tag name="IGUANATEXCURSOR" val="204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494.563"/>
  <p:tag name="ORIGINALWIDTH" val=" 1419.573"/>
  <p:tag name="OUTPUTTYPE" val="PNG"/>
  <p:tag name="IGUANATEXVERSION" val="162"/>
  <p:tag name="LATEXADDIN" val="\documentclass{article}&#10;\usepackage{amsmath}&#10;\pagestyle{empty}&#10;\begin{document}&#10;&#10;\[&#10;\hat{\Theta} = \begin{bmatrix}&#10;-0.6560 \\&#10;0.1476 \\&#10;-5.6681 \\&#10;-2.7478 \\&#10;-8.9734 \\&#10;457.2408&#10;\end{bmatrix}&#10;\]&#10;&#10;\end{document}"/>
  <p:tag name="IGUANATEXSIZE" val="18"/>
  <p:tag name="IGUANATEXCURSOR" val="19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494.563"/>
  <p:tag name="ORIGINALWIDTH" val=" 6213.724"/>
  <p:tag name="OUTPUTTYPE" val="PNG"/>
  <p:tag name="IGUANATEXVERSION" val="162"/>
  <p:tag name="LATEXADDIN" val="\documentclass{article}&#10;\usepackage{amsmath}&#10;\pagestyle{empty}&#10;\begin{document}&#10;&#10;\[&#10;P_{\hat{\Theta}} =&#10;\begin{bmatrix}&#10;0.0694  &amp; -0.0325 &amp;  0.0089  &amp; -0.0050 &amp;  0.0008  &amp;  0.4457 \\&#10;-0.0325 &amp;  0.0169 &amp; -0.0043  &amp;  0.0031 &amp; -0.0004  &amp; -0.2637 \\&#10;0.0089  &amp; -0.0043 &amp;  0.0337  &amp; -0.0097 &amp;  0.0002  &amp; -0.0027 \\&#10;-0.0050 &amp;  0.0031 &amp; -0.0097  &amp;  0.0045 &amp; -0.0001  &amp; -0.0680 \\&#10;0.0008  &amp; -0.0004 &amp;  0.0002  &amp; -0.0001 &amp;  0.0000  &amp;  0.0052 \\&#10;0.4457  &amp; -0.2637 &amp; -0.0027  &amp; -0.0680 &amp;  0.0052  &amp;  7.6606 \\&#10;\end{bmatrix}&#10;\]&#10;&#10;&#10;\end{document}"/>
  <p:tag name="IGUANATEXSIZE" val="18"/>
  <p:tag name="IGUANATEXCURSOR" val="513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493.813"/>
  <p:tag name="ORIGINALWIDTH" val=" 1406.074"/>
  <p:tag name="OUTPUTTYPE" val="PNG"/>
  <p:tag name="IGUANATEXVERSION" val="162"/>
  <p:tag name="LATEXADDIN" val="\documentclass{article}&#10;\usepackage{amsmath}&#10;\pagestyle{empty}&#10;\begin{document}&#10;&#10;$&#10;\sigma_{\text{std}} = \begin{bmatrix}&#10;0.2635 \\&#10;    0.1300 \\&#10;    0.1835 \\&#10;    0.0671 \\&#10;    0.0030 \\&#10;    2.7678 &#10;\end{bmatrix}&#10;$&#10;&#10;&#10;\end{document}"/>
  <p:tag name="IGUANATEXSIZE" val="18"/>
  <p:tag name="IGUANATEXCURSOR" val="20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756.281"/>
  <p:tag name="ORIGINALWIDTH" val=" 4072.741"/>
  <p:tag name="OUTPUTTYPE" val="PNG"/>
  <p:tag name="IGUANATEXVERSION" val="162"/>
  <p:tag name="LATEXADDIN" val="\documentclass{article}&#10;\usepackage{amsmath}&#10;\pagestyle{empty}&#10;\begin{document}&#10;&#10;\[&#10;\begin{array}{l r l r}&#10;\textbf{Parameter} &amp; \textbf{Value} &amp; &amp; \boldsymbol{\sigma\%} \\&#10;\hline&#10;X_u      &amp; 0 &amp; \text{1/s}        &amp; - \\&#10;X_q      &amp; 0 &amp; \text{m/(s rad)}  &amp; - \\&#10;M_u      &amp; -5.6681 &amp; \text{rad/s/m}  &amp; 3.237 \\&#10;M_q      &amp; -2.7478 &amp; \text{1/s}      &amp; 2.440 \\&#10;X_{\delta} &amp; -8.9734 &amp; \text{m/s}^2    &amp; 0.034 \\&#10;M_{\delta} &amp; 457.2408 &amp; \text{rad/s}^2 &amp; 0.605 \\&#10;\end{array}&#10;\]&#10;&#10;&#10;&#10;\end{document}"/>
  <p:tag name="IGUANATEXSIZE" val="20"/>
  <p:tag name="IGUANATEXCURSOR" val="42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679.415"/>
  <p:tag name="ORIGINALWIDTH" val=" 5419.572"/>
  <p:tag name="OUTPUTTYPE" val="PNG"/>
  <p:tag name="IGUANATEXVERSION" val="162"/>
  <p:tag name="LATEXADDIN" val="\documentclass{article}&#10;\usepackage{amsmath}&#10;\pagestyle{empty}&#10;\begin{document}&#10;&#10;\[&#10;\begin{array}{l c c}&#10;\textbf{Pole} &amp; \textbf{Frequency [rad/s]} &amp; \textbf{Damping ratio} \\&#10;\hline&#10;-2.917 \pm 3.082i &amp; 4.244 &amp; 0.667 \\&#10;+3.087             &amp; 3.087    &amp; \-     \\&#10;\end{array}&#10;\]&#10;&#10;&#10;&#10;\end{document}"/>
  <p:tag name="IGUANATEXSIZE" val="20"/>
  <p:tag name="IGUANATEXCURSOR" val="24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24.222"/>
  <p:tag name="ORIGINALWIDTH" val=" 1393.326"/>
  <p:tag name="OUTPUTTYPE" val="PNG"/>
  <p:tag name="IGUANATEXVERSION" val="162"/>
  <p:tag name="LATEXADDIN" val="\documentclass{article}&#10;\usepackage{amsmath}&#10;\pagestyle{empty}&#10;\begin{document}&#10;&#10;&#10;$ \text{Cov}(\Theta) = \mathcal{M}^{-1} $&#10;&#10;\end{document}"/>
  <p:tag name="IGUANATEXSIZE" val="20"/>
  <p:tag name="IGUANATEXCURSOR" val="123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506.9366"/>
  <p:tag name="ORIGINALWIDTH" val=" 7163.854"/>
  <p:tag name="OUTPUTTYPE" val="PNG"/>
  <p:tag name="IGUANATEXVERSION" val="162"/>
  <p:tag name="LATEXADDIN" val="\documentclass{article}&#10;\usepackage{amsmath}&#10;\pagestyle{empty}&#10;\begin{document}&#10;&#10;\[&#10;\begin{array}{c|cccccc}&#10; &amp; X_u &amp; X_q &amp; M_u &amp; M_q &amp; X_\delta &amp; M_\delta \\&#10;\hline&#10;\textbf{Asymptotic Variance} &amp; 0.0694 &amp; 0.0169 &amp; 0.0337 &amp; 0.0045 &amp; 9.3\text{e-06} &amp; 7.6606 \\&#10;\end{array}&#10;\]&#10;&#10;&#10;\end{document}"/>
  <p:tag name="IGUANATEXSIZE" val="20"/>
  <p:tag name="IGUANATEXCURSOR" val="21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022.122"/>
  <p:tag name="ORIGINALWIDTH" val=" 3259.843"/>
  <p:tag name="OUTPUTTYPE" val="PNG"/>
  <p:tag name="IGUANATEXVERSION" val="162"/>
  <p:tag name="LATEXADDIN" val="\documentclass{article}&#10;\usepackage{amsmath}&#10;\pagestyle{empty}&#10;\begin{document}&#10;&#10;\[&#10;\begin{array}{c|ccc}&#10; &amp; q &amp; \theta &amp; a_x \\&#10;\hline&#10;\textbf{VAF} &amp; 92.36\% &amp; 91.95\% &amp; 42.24\% \\&#10;\hline&#10;\textbf{FIT} &amp; 92.36\% &amp; 91.95\% &amp; 42.24\% \\&#10;\hline&#10;\textbf{PEC} &amp; 0.900 &amp; 0.010 &amp; 1.326 \\&#10;\end{array}&#10;\]&#10;&#10;&#10;\end{document}"/>
  <p:tag name="IGUANATEXSIZE" val="20"/>
  <p:tag name="IGUANATEXCURSOR" val="27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15.2231"/>
  <p:tag name="ORIGINALWIDTH" val=" 2447.694"/>
  <p:tag name="OUTPUTTYPE" val="PNG"/>
  <p:tag name="IGUANATEXVERSION" val="162"/>
  <p:tag name="LATEXADDIN" val="\documentclass{article}&#10;\usepackage{amsmath}&#10;\pagestyle{empty}&#10;\begin{document}&#10;&#10;$ u(t) = M_{tot} = M_{cl} + \delta_{sweep} $&#10;&#10;&#10;\end{document}"/>
  <p:tag name="IGUANATEXSIZE" val="20"/>
  <p:tag name="IGUANATEXCURSOR" val="8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48.219"/>
  <p:tag name="ORIGINALWIDTH" val=" 1403.075"/>
  <p:tag name="OUTPUTTYPE" val="PNG"/>
  <p:tag name="IGUANATEXVERSION" val="162"/>
  <p:tag name="LATEXADDIN" val="\documentclass{article}&#10;\usepackage{amsmath}&#10;\pagestyle{empty}&#10;\begin{document}&#10;&#10;$ \{\hat{A}, \hat{B}, \hat{C}, \hat{D}, \hat{K} \} $&#10;&#10;&#10;\end{document}"/>
  <p:tag name="IGUANATEXSIZE" val="20"/>
  <p:tag name="IGUANATEXCURSOR" val="133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497.9377"/>
  <p:tag name="ORIGINALWIDTH" val=" 855.6431"/>
  <p:tag name="OUTPUTTYPE" val="PNG"/>
  <p:tag name="IGUANATEXVERSION" val="162"/>
  <p:tag name="LATEXADDIN" val="\documentclass{article}&#10;\usepackage{amsmath}&#10;\pagestyle{empty}&#10;\begin{document}&#10;&#10;&#10;$ z_k = \begin{bmatrix} u_k \\ y_k \end{bmatrix}$&#10;&#10;\end{document}"/>
  <p:tag name="IGUANATEXSIZE" val="20"/>
  <p:tag name="IGUANATEXCURSOR" val="130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120.36"/>
  <p:tag name="ORIGINALWIDTH" val=" 1265.842"/>
  <p:tag name="OUTPUTTYPE" val="PNG"/>
  <p:tag name="IGUANATEXVERSION" val="162"/>
  <p:tag name="LATEXADDIN" val="\documentclass{article}&#10;\usepackage{amsmath}&#10;\pagestyle{empty}&#10;\begin{document}&#10;&#10;&#10;$ Z_{p,k} = \begin{bmatrix} z_{k-1} \\ z_{k-2} \\ \vdots \\ z_{k-p} \end{bmatrix} $&#10;&#10;\end{document}"/>
  <p:tag name="IGUANATEXSIZE" val="20"/>
  <p:tag name="IGUANATEXCURSOR" val="16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48.9689"/>
  <p:tag name="ORIGINALWIDTH" val=" 1926.509"/>
  <p:tag name="OUTPUTTYPE" val="PNG"/>
  <p:tag name="IGUANATEXVERSION" val="162"/>
  <p:tag name="LATEXADDIN" val="\documentclass{article}&#10;\usepackage{amsmath}&#10;\pagestyle{empty}&#10;\begin{document}&#10;&#10;$ Y = \begin{bmatrix} y_{p+1} &amp; \cdots &amp; y_N \end{bmatrix} $&#10;&#10;&#10;\end{document}"/>
  <p:tag name="IGUANATEXSIZE" val="20"/>
  <p:tag name="IGUANATEXCURSOR" val="14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634.4207"/>
  <p:tag name="ORIGINALWIDTH" val=" 3064.117"/>
  <p:tag name="OUTPUTTYPE" val="PNG"/>
  <p:tag name="IGUANATEXVERSION" val="162"/>
  <p:tag name="LATEXADDIN" val="\documentclass{article}&#10;\usepackage{amsmath}&#10;\pagestyle{empty}&#10;\begin{document}&#10;&#10;$ \begin{aligned}&#10;Y &amp;= [CK_p \, D] \cdot \bar{Z}_p + E \\&#10;\Rightarrow \quad \widehat{[CK_p \, D]} &amp;= Y \cdot \bar{Z}_p^\dagger&#10;\end{aligned} $&#10;&#10;&#10;\end{document}"/>
  <p:tag name="IGUANATEXSIZE" val="20"/>
  <p:tag name="IGUANATEXCURSOR" val="22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634.4207"/>
  <p:tag name="ORIGINALWIDTH" val=" 3064.117"/>
  <p:tag name="OUTPUTTYPE" val="PNG"/>
  <p:tag name="IGUANATEXVERSION" val="162"/>
  <p:tag name="LATEXADDIN" val="\documentclass{article}&#10;\usepackage{amsmath}&#10;\pagestyle{empty}&#10;\begin{document}&#10;&#10;$ \begin{aligned}&#10;Y &amp;= [CK_p \, D] \cdot \bar{Z}_p + E \\&#10;\Rightarrow \quad \widehat{[CK_p \, D]} &amp;= Y \cdot \bar{Z}_p^\dagger&#10;\end{aligned} $&#10;&#10;&#10;\end{document}"/>
  <p:tag name="IGUANATEXSIZE" val="20"/>
  <p:tag name="IGUANATEXCURSOR" val="22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730.4087"/>
  <p:tag name="OUTPUTTYPE" val="PNG"/>
  <p:tag name="IGUANATEXVERSION" val="162"/>
  <p:tag name="LATEXADDIN" val="\documentclass{article}&#10;\usepackage{amsmath}&#10;\pagestyle{empty}&#10;\begin{document}&#10;&#10;$ \{ u_k, \, y_k \} $&#10;&#10;&#10;\end{document}"/>
  <p:tag name="IGUANATEXSIZE" val="16"/>
  <p:tag name="IGUANATEXCURSOR" val="102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730.4087"/>
  <p:tag name="OUTPUTTYPE" val="PNG"/>
  <p:tag name="IGUANATEXVERSION" val="162"/>
  <p:tag name="LATEXADDIN" val="\documentclass{article}&#10;\usepackage{amsmath}&#10;\pagestyle{empty}&#10;\begin{document}&#10;&#10;$ \{ u_k, \, y_k \} $&#10;&#10;&#10;\end{document}"/>
  <p:tag name="IGUANATEXSIZE" val="16"/>
  <p:tag name="IGUANATEXCURSOR" val="102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372.7034"/>
  <p:tag name="ORIGINALWIDTH" val=" 5028.122"/>
  <p:tag name="OUTPUTTYPE" val="PNG"/>
  <p:tag name="IGUANATEXVERSION" val="162"/>
  <p:tag name="LATEXADDIN" val="\documentclass{article}&#10;\usepackage{amsmath}&#10;\pagestyle{empty}&#10;\begin{document}&#10;&#10;$ \widehat{CK_p} = \begin{bmatrix} \widehat{C\bar{B}} &amp; \widehat{C\bar{A}\bar{B}} &amp; \cdots &amp; \widehat{C\bar{A}^{p-1}\bar{B}} \end{bmatrix} = \begin{bmatrix} \widehat{A_1} &amp; \cdots &amp; \widehat{A_p} \end{bmatrix} $&#10;&#10;&#10;\end{document}"/>
  <p:tag name="IGUANATEXSIZE" val="20"/>
  <p:tag name="IGUANATEXCURSOR" val="27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871.3911"/>
  <p:tag name="ORIGINALWIDTH" val=" 1918.26"/>
  <p:tag name="OUTPUTTYPE" val="PNG"/>
  <p:tag name="IGUANATEXVERSION" val="162"/>
  <p:tag name="LATEXADDIN" val="\documentclass{article}&#10;\usepackage{amsmath}&#10;\pagestyle{empty}&#10;\begin{document}&#10;&#10;&#10;$ \hat{\Lambda}_k =&#10;\begin{bmatrix}&#10;A_1 &amp; \cdots &amp; A_p \\&#10;0   &amp; \ddots &amp; \vdots \\&#10;0   &amp; \cdots &amp; A_1&#10;\end{bmatrix} $&#10;&#10;\end{document}"/>
  <p:tag name="IGUANATEXSIZE" val="20"/>
  <p:tag name="IGUANATEXCURSOR" val="89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932.1335"/>
  <p:tag name="OUTPUTTYPE" val="PNG"/>
  <p:tag name="IGUANATEXVERSION" val="162"/>
  <p:tag name="LATEXADDIN" val="\documentclass{article}&#10;\usepackage{amsmath}&#10;\pagestyle{empty}&#10;\begin{document}&#10;&#10;$ y(t) = q(t) $&#10;&#10;&#10;\end{document}"/>
  <p:tag name="IGUANATEXSIZE" val="20"/>
  <p:tag name="IGUANATEXCURSOR" val="9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8.4739"/>
  <p:tag name="ORIGINALWIDTH" val=" 1011.624"/>
  <p:tag name="OUTPUTTYPE" val="PNG"/>
  <p:tag name="IGUANATEXVERSION" val="162"/>
  <p:tag name="LATEXADDIN" val="\documentclass{article}&#10;\usepackage{amsmath}&#10;\pagestyle{empty}&#10;\begin{document}&#10;&#10;&#10;$ \Lambda_k = \Gamma_f K_p $&#10;&#10;\end{document}"/>
  <p:tag name="IGUANATEXSIZE" val="20"/>
  <p:tag name="IGUANATEXCURSOR" val="93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121.11"/>
  <p:tag name="ORIGINALWIDTH" val=" 1355.081"/>
  <p:tag name="OUTPUTTYPE" val="PNG"/>
  <p:tag name="IGUANATEXVERSION" val="162"/>
  <p:tag name="LATEXADDIN" val="\documentclass{article}&#10;\usepackage{amsmath}&#10;\pagestyle{empty}&#10;\begin{document}&#10;&#10;&#10;$ \Gamma_f =&#10;\begin{bmatrix}&#10;C \\&#10;C\bar{A} \\&#10;\vdots \\&#10;C\bar{A}^{f-1}&#10;\end{bmatrix} $&#10;&#10;\end{document}"/>
  <p:tag name="IGUANATEXSIZE" val="20"/>
  <p:tag name="IGUANATEXCURSOR" val="152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55.718"/>
  <p:tag name="ORIGINALWIDTH" val=" 1354.331"/>
  <p:tag name="OUTPUTTYPE" val="PNG"/>
  <p:tag name="IGUANATEXVERSION" val="162"/>
  <p:tag name="LATEXADDIN" val="\documentclass{article}&#10;\usepackage{amsmath}&#10;\pagestyle{empty}&#10;\begin{document}&#10;&#10;$ \hat{\Lambda}_k Z_p = U \Sigma V^\top $ &#10;&#10;&#10;\end{document}"/>
  <p:tag name="IGUANATEXSIZE" val="20"/>
  <p:tag name="IGUANATEXCURSOR" val="9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8.4739"/>
  <p:tag name="ORIGINALWIDTH" val=" 1164.604"/>
  <p:tag name="OUTPUTTYPE" val="PNG"/>
  <p:tag name="IGUANATEXVERSION" val="162"/>
  <p:tag name="LATEXADDIN" val="\documentclass{article}&#10;\usepackage{amsmath}&#10;\pagestyle{empty}&#10;\begin{document}&#10;&#10;&#10;$ \Gamma_f X = \Lambda_k Z_p $&#10;&#10;\end{document}"/>
  <p:tag name="IGUANATEXSIZE" val="20"/>
  <p:tag name="IGUANATEXCURSOR" val="108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69.2164"/>
  <p:tag name="ORIGINALWIDTH" val=" 1156.355"/>
  <p:tag name="OUTPUTTYPE" val="PNG"/>
  <p:tag name="IGUANATEXVERSION" val="162"/>
  <p:tag name="LATEXADDIN" val="\documentclass{article}&#10;\usepackage{amsmath}&#10;\pagestyle{empty}&#10;\begin{document}&#10;&#10;&#10;$ \hat{X} = \Sigma_n^{1/2} V_n^\top $ &#10;&#10;\end{document}"/>
  <p:tag name="IGUANATEXSIZE" val="20"/>
  <p:tag name="IGUANATEXCURSOR" val="9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93.73827"/>
  <p:tag name="ORIGINALWIDTH" val=" 112.4859"/>
  <p:tag name="OUTPUTTYPE" val="PNG"/>
  <p:tag name="IGUANATEXVERSION" val="162"/>
  <p:tag name="LATEXADDIN" val="\documentclass{article}&#10;\usepackage{amsmath}&#10;\pagestyle{empty}&#10;\begin{document}&#10;&#10;$ n $&#10;&#10;&#10;\end{document}"/>
  <p:tag name="IGUANATEXSIZE" val="18"/>
  <p:tag name="IGUANATEXCURSOR" val="8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88.9764"/>
  <p:tag name="ORIGINALWIDTH" val=" 1943.757"/>
  <p:tag name="OUTPUTTYPE" val="PNG"/>
  <p:tag name="IGUANATEXVERSION" val="162"/>
  <p:tag name="LATEXADDIN" val="\documentclass{article}&#10;\usepackage{amsmath}&#10;\pagestyle{empty}&#10;\begin{document}&#10;&#10;$ y_k = C x_k + D u_k + e_k $&#10;&#10;&#10;\end{document}"/>
  <p:tag name="IGUANATEXSIZE" val="20"/>
  <p:tag name="IGUANATEXCURSOR" val="110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13.9857"/>
  <p:tag name="ORIGINALWIDTH" val=" 184.4769"/>
  <p:tag name="OUTPUTTYPE" val="PNG"/>
  <p:tag name="IGUANATEXVERSION" val="162"/>
  <p:tag name="LATEXADDIN" val="\documentclass{article}&#10;\usepackage{amsmath}&#10;\pagestyle{empty}&#10;\begin{document}&#10;&#10;&#10;$ \Rightarrow $&#10;&#10;\end{document}"/>
  <p:tag name="IGUANATEXSIZE" val="20"/>
  <p:tag name="IGUANATEXCURSOR" val="9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548.1815"/>
  <p:tag name="ORIGINALWIDTH" val=" 2495.688"/>
  <p:tag name="OUTPUTTYPE" val="PNG"/>
  <p:tag name="IGUANATEXVERSION" val="162"/>
  <p:tag name="LATEXADDIN" val="\documentclass{article}&#10;\usepackage{amsmath}&#10;\pagestyle{empty}&#10;\begin{document}&#10;&#10;$ \left[\, \hat{C} \;\; \hat{D} \, \right] = y_{p:N-1} \begin{bmatrix}&#10;\hat{x}_{p:N-1} \\&#10;u_{p:N-1}&#10;\end{bmatrix}^\dagger&#10;$&#10;&#10;\end{document}"/>
  <p:tag name="IGUANATEXSIZE" val="20"/>
  <p:tag name="IGUANATEXCURSOR" val="11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55.718"/>
  <p:tag name="ORIGINALWIDTH" val=" 3537.308"/>
  <p:tag name="OUTPUTTYPE" val="PNG"/>
  <p:tag name="IGUANATEXVERSION" val="162"/>
  <p:tag name="LATEXADDIN" val="\documentclass{article}&#10;\usepackage{amsmath}&#10;\pagestyle{empty}&#10;\begin{document}&#10;&#10;$&#10;\hat{e}_{p:N-1} = y_{p:N-1} - \hat{C}\hat{x}_{p:N-1} - \hat{D}u_{p:N-1}&#10;$&#10;&#10;\end{document}"/>
  <p:tag name="IGUANATEXSIZE" val="20"/>
  <p:tag name="IGUANATEXCURSOR" val="15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48.219"/>
  <p:tag name="ORIGINALWIDTH" val=" 780.6525"/>
  <p:tag name="OUTPUTTYPE" val="PNG"/>
  <p:tag name="IGUANATEXVERSION" val="162"/>
  <p:tag name="LATEXADDIN" val="\documentclass{article}&#10;\usepackage{amsmath}&#10;\pagestyle{empty}&#10;\begin{document}&#10;&#10;$ \hat{G}_m(j\omega_k) $&#10;&#10;&#10;\end{document}"/>
  <p:tag name="IGUANATEXSIZE" val="22"/>
  <p:tag name="IGUANATEXCURSOR" val="10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96.4754"/>
  <p:tag name="ORIGINALWIDTH" val=" 2344.207"/>
  <p:tag name="OUTPUTTYPE" val="PNG"/>
  <p:tag name="IGUANATEXVERSION" val="162"/>
  <p:tag name="LATEXADDIN" val="\documentclass{article}&#10;\usepackage{amsmath}&#10;\pagestyle{empty}&#10;\begin{document}&#10;&#10;$ x_{k+1} = A x_k + B u_k + K e_k $&#10;&#10;&#10;\end{document}"/>
  <p:tag name="IGUANATEXSIZE" val="20"/>
  <p:tag name="IGUANATEXCURSOR" val="11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13.9857"/>
  <p:tag name="ORIGINALWIDTH" val=" 184.4769"/>
  <p:tag name="OUTPUTTYPE" val="PNG"/>
  <p:tag name="IGUANATEXVERSION" val="162"/>
  <p:tag name="LATEXADDIN" val="\documentclass{article}&#10;\usepackage{amsmath}&#10;\pagestyle{empty}&#10;\begin{document}&#10;&#10;&#10;$ \Rightarrow $&#10;&#10;\end{document}"/>
  <p:tag name="IGUANATEXSIZE" val="20"/>
  <p:tag name="IGUANATEXCURSOR" val="9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797.9002"/>
  <p:tag name="ORIGINALWIDTH" val=" 2857.143"/>
  <p:tag name="OUTPUTTYPE" val="PNG"/>
  <p:tag name="IGUANATEXVERSION" val="162"/>
  <p:tag name="LATEXADDIN" val="\documentclass{article}&#10;\usepackage{amsmath}&#10;\pagestyle{empty}&#10;\begin{document}&#10;&#10;$ \left[\, \hat{A} \;\; \hat{B} \;\; \hat{K} \, \right] = \hat{x}_{p+1:N} \begin{bmatrix}&#10;\hat{x}_{p:N-1} \\&#10;u_{p:N-1}       \\&#10;\hat{e}_{p:N-1}&#10;\end{bmatrix}^\dagger&#10;$&#10;&#10;\end{document}"/>
  <p:tag name="IGUANATEXSIZE" val="20"/>
  <p:tag name="IGUANATEXCURSOR" val="21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773.9032"/>
  <p:tag name="OUTPUTTYPE" val="PNG"/>
  <p:tag name="IGUANATEXVERSION" val="162"/>
  <p:tag name="LATEXADDIN" val="\documentclass{article}&#10;\usepackage{amsmath}&#10;\pagestyle{empty}&#10;\begin{document}&#10;&#10;$\{ p, \, f, \, n\}$&#10;&#10;&#10;\end{document}"/>
  <p:tag name="IGUANATEXSIZE" val="20"/>
  <p:tag name="IGUANATEXCURSOR" val="10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48.219"/>
  <p:tag name="ORIGINALWIDTH" val=" 1795.276"/>
  <p:tag name="OUTPUTTYPE" val="PNG"/>
  <p:tag name="IGUANATEXVERSION" val="162"/>
  <p:tag name="LATEXADDIN" val="\documentclass{article}&#10;\usepackage{amsmath}&#10;\pagestyle{empty}&#10;\begin{document}&#10;&#10;$ &#10;\hat{M}_{ns} = \{\hat{A}, \hat{B}, \hat{C}, \hat{D}\} &#10;$&#10;&#10;&#10;\end{document}"/>
  <p:tag name="IGUANATEXSIZE" val="20"/>
  <p:tag name="IGUANATEXCURSOR" val="13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3241.095"/>
  <p:tag name="OUTPUTTYPE" val="PNG"/>
  <p:tag name="IGUANATEXVERSION" val="162"/>
  <p:tag name="LATEXADDIN" val="\documentclass{article}&#10;\usepackage{amsmath}&#10;\pagestyle{empty}&#10;\begin{document}&#10;&#10;$ &#10;M(\Theta) = \{A(\Theta), B(\Theta), C(\Theta), D(\Theta)\} &#10;$&#10;&#10;&#10;\end{document}"/>
  <p:tag name="IGUANATEXSIZE" val="20"/>
  <p:tag name="IGUANATEXCURSOR" val="140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389.9513"/>
  <p:tag name="ORIGINALWIDTH" val=" 2872.891"/>
  <p:tag name="OUTPUTTYPE" val="PNG"/>
  <p:tag name="IGUANATEXVERSION" val="162"/>
  <p:tag name="LATEXADDIN" val="\documentclass{article}&#10;\usepackage{amsmath}&#10;\pagestyle{empty}&#10;\begin{document}&#10;&#10;$ \hat{\Theta} = \min_{\Theta} \left\| \hat{G}_{ns}(s) - G(s, \Theta) \right\|_{\infty} $&#10;&#10;&#10;\end{document}"/>
  <p:tag name="IGUANATEXSIZE" val="20"/>
  <p:tag name="IGUANATEXCURSOR" val="99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389.9513"/>
  <p:tag name="ORIGINALWIDTH" val=" 3680.54"/>
  <p:tag name="OUTPUTTYPE" val="PNG"/>
  <p:tag name="IGUANATEXVERSION" val="162"/>
  <p:tag name="LATEXADDIN" val="\documentclass{article}&#10;\usepackage{amsmath}&#10;\pagestyle{empty}&#10;\begin{document}&#10;&#10;$ \hat{\Theta} = \min_{\Theta} \left\| GW(s)(\hat{G}_{ns}(s) - G(s, \Theta)) \right\|_{\infty} $&#10;&#10;&#10;\end{document}"/>
  <p:tag name="IGUANATEXSIZE" val="20"/>
  <p:tag name="IGUANATEXCURSOR" val="15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48.219"/>
  <p:tag name="ORIGINALWIDTH" val=" 583.4271"/>
  <p:tag name="OUTPUTTYPE" val="PNG"/>
  <p:tag name="IGUANATEXVERSION" val="162"/>
  <p:tag name="LATEXADDIN" val="\documentclass{article}&#10;\usepackage{amsmath}&#10;\pagestyle{empty}&#10;\begin{document}&#10;&#10;$ \hat{G}_{ns}(s)$&#10;&#10;&#10;\end{document}"/>
  <p:tag name="IGUANATEXSIZE" val="20"/>
  <p:tag name="IGUANATEXCURSOR" val="98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644.9194"/>
  <p:tag name="OUTPUTTYPE" val="PNG"/>
  <p:tag name="IGUANATEXVERSION" val="162"/>
  <p:tag name="LATEXADDIN" val="\documentclass{article}&#10;\usepackage{amsmath}&#10;\pagestyle{empty}&#10;\begin{document}&#10;&#10;$ G(s, \Theta)$&#10;&#10;&#10;\end{document}"/>
  <p:tag name="IGUANATEXSIZE" val="20"/>
  <p:tag name="IGUANATEXCURSOR" val="94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911.136"/>
  <p:tag name="OUTPUTTYPE" val="PNG"/>
  <p:tag name="IGUANATEXVERSION" val="162"/>
  <p:tag name="LATEXADDIN" val="\documentclass{article}&#10;\usepackage{amsmath}&#10;\pagestyle{empty}&#10;\begin{document}&#10;&#10;$ G(j\omega_k, \, \Theta) $&#10;&#10;&#10;\end{document}"/>
  <p:tag name="IGUANATEXSIZE" val="22"/>
  <p:tag name="IGUANATEXCURSOR" val="10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616.4229"/>
  <p:tag name="OUTPUTTYPE" val="PNG"/>
  <p:tag name="IGUANATEXVERSION" val="162"/>
  <p:tag name="LATEXADDIN" val="\documentclass{article}&#10;\usepackage{amsmath}&#10;\pagestyle{empty}&#10;\begin{document}&#10;&#10;$ GW(s)$&#10;&#10;&#10;\end{document}"/>
  <p:tag name="IGUANATEXSIZE" val="20"/>
  <p:tag name="IGUANATEXCURSOR" val="8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1066.367"/>
  <p:tag name="OUTPUTTYPE" val="PNG"/>
  <p:tag name="IGUANATEXVERSION" val="162"/>
  <p:tag name="LATEXADDIN" val="\documentclass{article}&#10;\usepackage{amsmath}&#10;\pagestyle{empty}&#10;\begin{document}&#10;&#10;$\{ \omega_1, \, \omega_2, \, N\}$&#10;&#10;&#10;\end{document}"/>
  <p:tag name="IGUANATEXSIZE" val="20"/>
  <p:tag name="IGUANATEXCURSOR" val="112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6.2243"/>
  <p:tag name="ORIGINALWIDTH" val=" 559.4301"/>
  <p:tag name="OUTPUTTYPE" val="PNG"/>
  <p:tag name="IGUANATEXVERSION" val="162"/>
  <p:tag name="LATEXADDIN" val="\documentclass{article}&#10;\usepackage{amsmath}&#10;\pagestyle{empty}&#10;\begin{document}&#10;&#10;$ \Theta_{guess} $&#10;&#10;&#10;\end{document}"/>
  <p:tag name="IGUANATEXSIZE" val="18"/>
  <p:tag name="IGUANATEXCURSOR" val="99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6.2243"/>
  <p:tag name="ORIGINALWIDTH" val=" 559.4301"/>
  <p:tag name="OUTPUTTYPE" val="PNG"/>
  <p:tag name="IGUANATEXVERSION" val="162"/>
  <p:tag name="LATEXADDIN" val="\documentclass{article}&#10;\usepackage{amsmath}&#10;\pagestyle{empty}&#10;\begin{document}&#10;&#10;$ \Theta_{guess} $&#10;&#10;&#10;\end{document}"/>
  <p:tag name="IGUANATEXSIZE" val="18"/>
  <p:tag name="IGUANATEXCURSOR" val="99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651.6685"/>
  <p:tag name="OUTPUTTYPE" val="PNG"/>
  <p:tag name="IGUANATEXVERSION" val="162"/>
  <p:tag name="LATEXADDIN" val="\documentclass{article}&#10;\usepackage{amsmath}&#10;\pagestyle{empty}&#10;\begin{document}&#10;&#10;$ \{ \dot{s}_1,s_1 \} $&#10;&#10;&#10;&#10;\end{document}"/>
  <p:tag name="IGUANATEXSIZE" val="16"/>
  <p:tag name="IGUANATEXCURSOR" val="9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651.6685"/>
  <p:tag name="OUTPUTTYPE" val="PNG"/>
  <p:tag name="IGUANATEXVERSION" val="162"/>
  <p:tag name="LATEXADDIN" val="\documentclass{article}&#10;\usepackage{amsmath}&#10;\pagestyle{empty}&#10;\begin{document}&#10;&#10;$ \{ \dot{s}_2,s_2 \} $&#10;&#10;&#10;&#10;\end{document}"/>
  <p:tag name="IGUANATEXSIZE" val="16"/>
  <p:tag name="IGUANATEXCURSOR" val="9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34.2332"/>
  <p:tag name="ORIGINALWIDTH" val=" 546.6816"/>
  <p:tag name="OUTPUTTYPE" val="PNG"/>
  <p:tag name="IGUANATEXVERSION" val="162"/>
  <p:tag name="LATEXADDIN" val="\documentclass{article}&#10;\usepackage{amsmath}&#10;\pagestyle{empty}&#10;\begin{document}&#10;&#10;&#10;$ y = s_1 $&#10;&#10;\end{document}"/>
  <p:tag name="IGUANATEXSIZE" val="16"/>
  <p:tag name="IGUANATEXCURSOR" val="89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43.982"/>
  <p:tag name="ORIGINALWIDTH" val=" 545.1818"/>
  <p:tag name="OUTPUTTYPE" val="PNG"/>
  <p:tag name="IGUANATEXVERSION" val="162"/>
  <p:tag name="LATEXADDIN" val="\documentclass{article}&#10;\usepackage{amsmath}&#10;\pagestyle{empty}&#10;\begin{document}&#10;&#10;$ u = F $&#10;&#10;&#10;\end{document}"/>
  <p:tag name="IGUANATEXSIZE" val="16"/>
  <p:tag name="IGUANATEXCURSOR" val="90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78.4777"/>
  <p:tag name="ORIGINALWIDTH" val=" 3589.051"/>
  <p:tag name="OUTPUTTYPE" val="PNG"/>
  <p:tag name="IGUANATEXVERSION" val="162"/>
  <p:tag name="LATEXADDIN" val="\documentclass{article}&#10;\usepackage{amsmath}&#10;\pagestyle{empty}&#10;\begin{document}&#10;&#10;$ x_1 = s_1, \quad x_2 = \dot{s}_1, \quad x_3 = s_2, \quad x_4 = \dot{s}_2 $&#10;&#10;&#10;\end{document}"/>
  <p:tag name="IGUANATEXSIZE" val="16"/>
  <p:tag name="IGUANATEXCURSOR" val="15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675.291"/>
  <p:tag name="ORIGINALWIDTH" val=" 6146.981"/>
  <p:tag name="OUTPUTTYPE" val="PNG"/>
  <p:tag name="IGUANATEXVERSION" val="162"/>
  <p:tag name="LATEXADDIN" val="\documentclass{article}&#10;\usepackage{amsmath}&#10;\pagestyle{empty}&#10;\begin{document}&#10;&#10;\begin{equation*}&#10;\underbrace{&#10;\begin{bmatrix}&#10;\dot{x}_1 \\&#10;\dot{x}_2 \\&#10;\dot{x}_3 \\&#10;\dot{x}_4 &#10;\end{bmatrix}&#10;}_{\dot{\mathbf{x}}}&#10;=&#10;\underbrace{&#10;\begin{bmatrix}&#10;0 &amp; 1 &amp; 0 &amp; 0 \\&#10;-\dfrac{k_1 + k_2}{m_1} &amp; -\dfrac{d_1 + d_2}{m_1} &amp; \dfrac{k_2}{m_1} &amp; \dfrac{d_2}{m_1} \\&#10;0 &amp; 0 &amp; 0 &amp; 1 \\&#10;\dfrac{k_2}{m_2} &amp; \dfrac{d_2}{m_2} &amp; -\dfrac{k_2}{m_2} &amp; -\dfrac{d_2}{m_2}&#10;\end{bmatrix}&#10;}_{A}&#10;\underbrace{&#10;\begin{bmatrix}&#10;x_1 \\&#10;x_2 \\&#10;x_3 \\&#10;x_4&#10;\end{bmatrix}&#10;}_{\mathbf{x}}&#10;+&#10;\underbrace{&#10;\begin{bmatrix}&#10;0 \\&#10;0 \\&#10;0 \\&#10;\dfrac{1}{m_2}&#10;\end{bmatrix}&#10;}_{B}&#10;\underbrace{F}_{\mathbf{u}}&#10;\end{equation*}&#10;&#10;&#10;&#10;\end{document}"/>
  <p:tag name="IGUANATEXSIZE" val="16"/>
  <p:tag name="IGUANATEXCURSOR" val="463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780.6525"/>
  <p:tag name="OUTPUTTYPE" val="PNG"/>
  <p:tag name="IGUANATEXVERSION" val="162"/>
  <p:tag name="LATEXADDIN" val="\documentclass{article}&#10;\usepackage{amsmath}&#10;\pagestyle{empty}&#10;\begin{document}&#10;&#10;$ G_m(j\omega_k) $&#10;&#10;&#10;\end{document}"/>
  <p:tag name="IGUANATEXSIZE" val="20"/>
  <p:tag name="IGUANATEXCURSOR" val="99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535.433"/>
  <p:tag name="ORIGINALWIDTH" val=" 1768.279"/>
  <p:tag name="OUTPUTTYPE" val="PNG"/>
  <p:tag name="IGUANATEXVERSION" val="162"/>
  <p:tag name="LATEXADDIN" val="\documentclass{article}&#10;\usepackage{amsmath}&#10;\pagestyle{empty}&#10;\begin{document}&#10;&#10;\begin{equation*}&#10;\mathbf{y} =&#10;\underbrace{&#10;\begin{bmatrix}&#10;1 &amp; 0 &amp; 0 &amp; 0&#10;\end{bmatrix}&#10;}_{C}&#10;\mathbf{x}&#10;\end{equation*}&#10;&#10;&#10;&#10;\end{document}"/>
  <p:tag name="IGUANATEXSIZE" val="16"/>
  <p:tag name="IGUANATEXCURSOR" val="202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5624.297"/>
  <p:tag name="OUTPUTTYPE" val="PNG"/>
  <p:tag name="IGUANATEXVERSION" val="162"/>
  <p:tag name="LATEXADDIN" val="\documentclass{article}&#10;\usepackage{amsmath}&#10;\pagestyle{empty}&#10;\begin{document}&#10;&#10;$ m_1 = 20 \, \text{kg}, \quad m_2 = 20 \, \text{kg}, \quad k_1 = 1000 \, \text{N/m}, \quad k_2 = 2000  \, \text{N/m}$&#10;&#10;&#10;\end{document}"/>
  <p:tag name="IGUANATEXSIZE" val="18"/>
  <p:tag name="IGUANATEXCURSOR" val="198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844.3944"/>
  <p:tag name="OUTPUTTYPE" val="PNG"/>
  <p:tag name="IGUANATEXVERSION" val="162"/>
  <p:tag name="LATEXADDIN" val="\documentclass{article}&#10;\usepackage{amsmath}&#10;\pagestyle{empty}&#10;\begin{document}&#10;&#10;$ \{c_1, \quad c_2 \} $&#10;&#10;&#10;\end{document}"/>
  <p:tag name="IGUANATEXSIZE" val="18"/>
  <p:tag name="IGUANATEXCURSOR" val="9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746.9066"/>
  <p:tag name="ORIGINALWIDTH" val=" 853.3933"/>
  <p:tag name="OUTPUTTYPE" val="PNG"/>
  <p:tag name="IGUANATEXVERSION" val="162"/>
  <p:tag name="LATEXADDIN" val="\documentclass{article}&#10;\usepackage{amsmath}&#10;\pagestyle{empty}&#10;\begin{document}&#10;&#10;&#10;\begin{equation*}&#10;\left\{&#10;\begin{array}{l}&#10;p = 20 \\&#10;f = 20 \\&#10;n = 4&#10;\end{array}&#10;\right.&#10;\end{equation*}&#10;&#10;&#10;\end{document}"/>
  <p:tag name="IGUANATEXSIZE" val="18"/>
  <p:tag name="IGUANATEXCURSOR" val="18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756.6555"/>
  <p:tag name="ORIGINALWIDTH" val=" 3249.344"/>
  <p:tag name="OUTPUTTYPE" val="PNG"/>
  <p:tag name="IGUANATEXVERSION" val="162"/>
  <p:tag name="LATEXADDIN" val="\documentclass{article}&#10;\usepackage{amsmath}&#10;\pagestyle{empty}&#10;\begin{document}&#10;&#10;\begin{equation*}&#10;\begin{array}{c|c|c}&#10;\textbf{Parameter} &amp; \textbf{Estimated} &amp; \textbf{Real} \\&#10;\hline&#10;c_1\; [\mathrm{N\,s/m}] &amp; 0.9999 &amp; 1 \\&#10;c_2\; [\mathrm{N\,s/m}] &amp; 4.9999 &amp; 5&#10;\end{array}&#10;\end{equation*}&#10;&#10;&#10;&#10;\end{document}"/>
  <p:tag name="IGUANATEXSIZE" val="20"/>
  <p:tag name="IGUANATEXCURSOR" val="262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48.219"/>
  <p:tag name="ORIGINALWIDTH" val=" 780.6525"/>
  <p:tag name="OUTPUTTYPE" val="PNG"/>
  <p:tag name="IGUANATEXVERSION" val="162"/>
  <p:tag name="LATEXADDIN" val="\documentclass{article}&#10;\usepackage{amsmath}&#10;\pagestyle{empty}&#10;\begin{document}&#10;&#10;$ \hat{G}_m(j\omega_k) $&#10;&#10;&#10;\end{document}"/>
  <p:tag name="IGUANATEXSIZE" val="20"/>
  <p:tag name="IGUANATEXCURSOR" val="90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5.4743"/>
  <p:tag name="ORIGINALWIDTH" val=" 2743.907"/>
  <p:tag name="OUTPUTTYPE" val="PNG"/>
  <p:tag name="IGUANATEXVERSION" val="162"/>
  <p:tag name="LATEXADDIN" val="\documentclass{article}&#10;\usepackage{amsmath}&#10;\pagestyle{empty}&#10;\begin{document}&#10;&#10;&#10;$ p_{opt} = 225 \, \, f_{opt} = 210 \, \, n_{opt} = 5 $&#10;&#10;\end{document}"/>
  <p:tag name="IGUANATEXSIZE" val="20"/>
  <p:tag name="IGUANATEXCURSOR" val="13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2003"/>
  <p:tag name="OUTPUTTYPE" val="PNG"/>
  <p:tag name="IGUANATEXVERSION" val="162"/>
  <p:tag name="LATEXADDIN" val="\documentclass{article}&#10;\usepackage{amsmath}&#10;\pagestyle{empty}&#10;\begin{document}&#10;&#10;&#10;$ \text{max}(|G_{err}|) = 0.49 \, \text{dB} $&#10;&#10;\end{document}"/>
  <p:tag name="IGUANATEXSIZE" val="20"/>
  <p:tag name="IGUANATEXCURSOR" val="8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838.3952"/>
  <p:tag name="ORIGINALWIDTH" val=" 4360.705"/>
  <p:tag name="OUTPUTTYPE" val="PNG"/>
  <p:tag name="IGUANATEXVERSION" val="162"/>
  <p:tag name="LATEXADDIN" val="\documentclass{article}&#10;\usepackage{amsmath}&#10;\pagestyle{empty}&#10;\begin{document}&#10;&#10;&#10;\begin{align}&#10;\omega_{1_{opt}} &amp; = 3.3 \, \text{rad/s} \\&#10;\omega_{2_{opt}} &amp; = 10.6 \, \text{rad/s} \\&#10;N_{opt} &amp; = 12&#10;\end{align}&#10;&#10;\end{document}"/>
  <p:tag name="IGUANATEXSIZE" val="20"/>
  <p:tag name="IGUANATEXCURSOR" val="88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15.2231"/>
  <p:tag name="ORIGINALWIDTH" val=" 1613.048"/>
  <p:tag name="OUTPUTTYPE" val="PNG"/>
  <p:tag name="IGUANATEXVERSION" val="162"/>
  <p:tag name="LATEXADDIN" val="\documentclass{article}&#10;\usepackage{amsmath}&#10;\pagestyle{empty}&#10;\begin{document}&#10;&#10;&#10;$ \text{VAF}_{q_{max}} = 98.7 \% $&#10;&#10;\end{document}"/>
  <p:tag name="IGUANATEXSIZE" val="20"/>
  <p:tag name="IGUANATEXCURSOR" val="114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48.219"/>
  <p:tag name="ORIGINALWIDTH" val=" 780.6525"/>
  <p:tag name="OUTPUTTYPE" val="PNG"/>
  <p:tag name="IGUANATEXVERSION" val="162"/>
  <p:tag name="LATEXADDIN" val="\documentclass{article}&#10;\usepackage{amsmath}&#10;\pagestyle{empty}&#10;\begin{document}&#10;&#10;$ \hat{G}_m(j\omega_k) $&#10;&#10;&#10;\end{document}"/>
  <p:tag name="IGUANATEXSIZE" val="20"/>
  <p:tag name="IGUANATEXCURSOR" val="90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78.4777"/>
  <p:tag name="ORIGINALWIDTH" val=" 1026.622"/>
  <p:tag name="OUTPUTTYPE" val="PNG"/>
  <p:tag name="IGUANATEXVERSION" val="162"/>
  <p:tag name="LATEXADDIN" val="\documentclass{article}&#10;\usepackage{amsmath}&#10;\pagestyle{empty}&#10;\begin{document}&#10;&#10;$ \text{PBSID-}H_{\infty} $&#10;&#10;&#10;\end{document}"/>
  <p:tag name="IGUANATEXSIZE" val="18"/>
  <p:tag name="IGUANATEXCURSOR" val="10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15.2231"/>
  <p:tag name="ORIGINALWIDTH" val=" 2031.496"/>
  <p:tag name="OUTPUTTYPE" val="PNG"/>
  <p:tag name="IGUANATEXVERSION" val="162"/>
  <p:tag name="LATEXADDIN" val="\documentclass{article}&#10;\usepackage{amsmath}&#10;\pagestyle{empty}&#10;\begin{document}&#10;&#10;&#10;$ \{ p, \, f, \, n, \, \omega_1, \, \omega_2, \, N \}_{\text{opt}} $&#10;&#10;\end{document}"/>
  <p:tag name="IGUANATEXSIZE" val="18"/>
  <p:tag name="IGUANATEXCURSOR" val="148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745.032"/>
  <p:tag name="ORIGINALWIDTH" val=" 3392.576"/>
  <p:tag name="OUTPUTTYPE" val="PNG"/>
  <p:tag name="IGUANATEXVERSION" val="162"/>
  <p:tag name="LATEXADDIN" val="\documentclass{article}&#10;\usepackage{amsmath}&#10;\pagestyle{empty}&#10;\begin{document}&#10;&#10;\[&#10;\begin{array}{l r l}&#10;\textbf{Parameter} &amp; \textbf{Value} &amp; \\&#10;\hline&#10;X_u      &amp; -0.3035 &amp; \text{1/s}        \\&#10;X_q      &amp; 0.1891 &amp; \text{m/(s rad)}  \\&#10;M_u      &amp; -6.1393 &amp; \text{rad/s/m} \\&#10;M_q      &amp; -2.8462 &amp; \text{1/s}\\&#10;X_{\delta} &amp; -8.5048 &amp; \text{m/s}^2 \\&#10;M_{\delta} &amp; 462.2095 &amp; \text{rad/s}^2 \\&#10;\end{array}&#10;\]&#10;&#10;&#10;&#10;\end{document}"/>
  <p:tag name="IGUANATEXSIZE" val="20"/>
  <p:tag name="IGUANATEXCURSOR" val="29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679.415"/>
  <p:tag name="ORIGINALWIDTH" val=" 5419.572"/>
  <p:tag name="OUTPUTTYPE" val="PNG"/>
  <p:tag name="IGUANATEXVERSION" val="162"/>
  <p:tag name="LATEXADDIN" val="\documentclass{article}&#10;\usepackage{amsmath}&#10;\pagestyle{empty}&#10;\begin{document}&#10;&#10;\[&#10;\begin{array}{l c c}&#10;\textbf{Pole} &amp; \textbf{Frequency [rad/s]} &amp; \textbf{Damping ratio} \\&#10;\hline&#10;-3.062 \pm 3.296i &amp; 4.499 &amp; 0.681 \\&#10;+2.975             &amp; 2.975    &amp; \-     \\&#10;\end{array}&#10;\]&#10;&#10;\end{document}"/>
  <p:tag name="IGUANATEXSIZE" val="20"/>
  <p:tag name="IGUANATEXCURSOR" val="27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07.724"/>
  <p:tag name="ORIGINALWIDTH" val=" 498.6877"/>
  <p:tag name="OUTPUTTYPE" val="PNG"/>
  <p:tag name="IGUANATEXVERSION" val="162"/>
  <p:tag name="LATEXADDIN" val="\documentclass{article}&#10;\usepackage{amsmath}&#10;\pagestyle{empty}&#10;\begin{document}&#10;&#10;$ \{ u, y \} $&#10;&#10;&#10;\end{document}"/>
  <p:tag name="IGUANATEXSIZE" val="16"/>
  <p:tag name="IGUANATEXCURSOR" val="9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15.2231"/>
  <p:tag name="ORIGINALWIDTH" val=" 947.8815"/>
  <p:tag name="OUTPUTTYPE" val="PNG"/>
  <p:tag name="IGUANATEXVERSION" val="162"/>
  <p:tag name="LATEXADDIN" val="\documentclass{article}&#10;\usepackage{amsmath}&#10;\pagestyle{empty}&#10;\begin{document}&#10;&#10;$ \{ p, f, n \}_{\text{opt}} $&#10;&#10;&#10;\end{document}"/>
  <p:tag name="IGUANATEXSIZE" val="14"/>
  <p:tag name="IGUANATEXCURSOR" val="109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48.219"/>
  <p:tag name="ORIGINALWIDTH" val=" 1119.61"/>
  <p:tag name="OUTPUTTYPE" val="PNG"/>
  <p:tag name="IGUANATEXVERSION" val="162"/>
  <p:tag name="LATEXADDIN" val="\documentclass{article}&#10;\usepackage{amsmath}&#10;\pagestyle{empty}&#10;\begin{document}&#10;&#10;&#10;$ \{ \hat{A},\hat{B},\hat{C},\hat{D} \} $ &#10;&#10;\end{document}"/>
  <p:tag name="IGUANATEXSIZE" val="16"/>
  <p:tag name="IGUANATEXCURSOR" val="11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24.9719"/>
  <p:tag name="ORIGINALWIDTH" val=" 1676.041"/>
  <p:tag name="OUTPUTTYPE" val="PNG"/>
  <p:tag name="IGUANATEXVERSION" val="162"/>
  <p:tag name="LATEXADDIN" val="\documentclass{article}&#10;\usepackage{amsmath}&#10;\pagestyle{empty}&#10;\begin{document}&#10;&#10;&#10;$ \{ \mathbf{P}_{\hat{A}},\mathbf{P}_{\hat{B}},\mathbf{P}_{\hat{C}},\mathbf{P}_{\hat{D}} \} $ &#10;&#10;\end{document}"/>
  <p:tag name="IGUANATEXSIZE" val="16"/>
  <p:tag name="IGUANATEXCURSOR" val="168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215.2231"/>
  <p:tag name="ORIGINALWIDTH" val=" 1240.345"/>
  <p:tag name="OUTPUTTYPE" val="PNG"/>
  <p:tag name="IGUANATEXVERSION" val="162"/>
  <p:tag name="LATEXADDIN" val="\documentclass{article}&#10;\usepackage{amsmath}&#10;\pagestyle{empty}&#10;\begin{document}&#10;&#10;$ \{ \omega_1, \omega_2, N \}_{\text{opt}} $&#10;&#10;&#10;\end{document}"/>
  <p:tag name="IGUANATEXSIZE" val="14"/>
  <p:tag name="IGUANATEXCURSOR" val="10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342.332"/>
  <p:tag name="ORIGINALWIDTH" val=" 4930.634"/>
  <p:tag name="OUTPUTTYPE" val="PNG"/>
  <p:tag name="IGUANATEXVERSION" val="162"/>
  <p:tag name="LATEXADDIN" val="\documentclass{article}&#10;\usepackage{amsmath}&#10;\pagestyle{empty}&#10;\begin{document}&#10;&#10;\begin{align}&#10;\hat{E}[\vartheta_i] &amp;=\hat{\mu} = \frac{1}{M}\sum_{k=1}^{M}\vartheta_i^{(k)} \\&#10;\hat{\sigma}^2[\vartheta_i] &amp;= \frac{1}{M-1}\sum_{k=1}^{M} (\vartheta_i^{(k)}-\hat{\mu})^2&#10;\end{align}&#10;&#10;&#10;\end{document}"/>
  <p:tag name="IGUANATEXSIZE" val="18"/>
  <p:tag name="IGUANATEXCURSOR" val="10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378.7027"/>
  <p:tag name="ORIGINALWIDTH" val=" 3466.067"/>
  <p:tag name="OUTPUTTYPE" val="PNG"/>
  <p:tag name="IGUANATEXVERSION" val="162"/>
  <p:tag name="LATEXADDIN" val="\documentclass{article}&#10;\usepackage{amsmath}&#10;\pagestyle{empty}&#10;\begin{document}&#10;&#10;$&#10;\hat{S}(j\omega) = \frac{\hat{\Phi}_{u\delta}(j\omega)}{\hat{\Phi}_{\delta}(j\omega)}&#10;\qquad&#10;\widehat{SG}(j\omega) = \frac{\hat{\Phi}_{y\delta}(j\omega)}{\hat{\Phi}_{\delta}(j\omega)}&#10;$&#10;&#10;&#10;&#10;&#10;\end{document}"/>
  <p:tag name="IGUANATEXSIZE" val="20"/>
  <p:tag name="IGUANATEXCURSOR" val="268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697.788"/>
  <p:tag name="ORIGINALWIDTH" val=" 5223.847"/>
  <p:tag name="OUTPUTTYPE" val="PNG"/>
  <p:tag name="IGUANATEXVERSION" val="162"/>
  <p:tag name="LATEXADDIN" val="\documentclass{article}&#10;\usepackage{amsmath}&#10;\pagestyle{empty}&#10;\begin{document}&#10;&#10;\begin{equation*}&#10;\begin{array}{llccc}&#10;\textbf{Parameter} &amp;  &amp; \textbf{Nominal} &amp; \boldsymbol{\mu_{\mathrm{MC}}} &amp; \boldsymbol{\sigma_{\mathrm{MC}}} \\&#10;\hline&#10;X_u         &amp; \text{1/s}         &amp; -0.3035 &amp; -0.3394 &amp; 0.0842 \\&#10;X_q         &amp; \text{m/(s rad)} &amp;  0.1891 &amp;  0.1834 &amp; 0.0549 \\&#10;M_u         &amp; \text{rad/(s m)} &amp; -6.1383 &amp; -6.0876  &amp; 0.1391 \\&#10;M_q         &amp; \text{1/s}         &amp; -2.8462 &amp; -2.8208 &amp; 0.0788 \\&#10;X_{\delta}  &amp; \text{m/s$^2$}     &amp; -8.5048 &amp; -5.5505 &amp; 4.8385 \\&#10;M_{\delta}  &amp; \text{rad/s$^2$}   &amp; 462.210 &amp; 462.296 &amp; 6.3276 \\&#10;\end{array}&#10;\end{equation*}&#10;&#10;&#10;&#10;&#10;\end{document}"/>
  <p:tag name="IGUANATEXSIZE" val="18"/>
  <p:tag name="IGUANATEXCURSOR" val="98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022.122"/>
  <p:tag name="ORIGINALWIDTH" val=" 3259.843"/>
  <p:tag name="OUTPUTTYPE" val="PNG"/>
  <p:tag name="IGUANATEXVERSION" val="162"/>
  <p:tag name="LATEXADDIN" val="\documentclass{article}&#10;\usepackage{amsmath}&#10;\pagestyle{empty}&#10;\begin{document}&#10;&#10;\[&#10;\begin{array}{c|ccc}&#10; &amp; q &amp; \theta &amp; a_x \\&#10;\hline&#10;\textbf{VAF} &amp; 96.77\% &amp; 97.25\% &amp; 83.51\% \\&#10;\hline&#10;\textbf{FIT} &amp; 96.77\% &amp; 97.25\% &amp; 83.50\% \\&#10;\hline&#10;\textbf{PEC} &amp; 0.325 &amp; 0.003 &amp; 0.364 \\&#10;\end{array}&#10;\]&#10;&#10;&#10;\end{document}"/>
  <p:tag name="IGUANATEXSIZE" val="20"/>
  <p:tag name="IGUANATEXCURSOR" val="27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697.788"/>
  <p:tag name="ORIGINALWIDTH" val=" 4176.228"/>
  <p:tag name="OUTPUTTYPE" val="PNG"/>
  <p:tag name="IGUANATEXVERSION" val="162"/>
  <p:tag name="LATEXADDIN" val="\documentclass{article}&#10;\usepackage{amsmath}&#10;\pagestyle{empty}&#10;\begin{document}&#10;&#10;\[&#10;\begin{array}{lccc}&#10;\textbf{Parameter} &amp; \multicolumn{2}{c}{\textbf{Nominal Value}} &amp; \boldsymbol{\sigma_{\text{std}}} \\&#10;\hline&#10;X_u         &amp; 0         &amp; \text{1/s}         &amp; -     \\&#10;X_q         &amp; 0         &amp; \text{m/(s rad)}   &amp; -     \\&#10;M_u         &amp; -5.6681   &amp; \text{rad/s/m}     &amp; 0.1835 \\&#10;M_q         &amp; -2.7478   &amp; \text{1/s}         &amp; 0.0671 \\&#10;X_{\delta}  &amp; -8.9734   &amp; \text{m/s$^2$}     &amp; 0.0030 \\&#10;M_{\delta}  &amp; 458.2408  &amp; \text{rad/s$^2$}   &amp; 2.7678 \\&#10;\end{array}&#10;\]&#10;&#10;&#10;&#10;\end{document}"/>
  <p:tag name="IGUANATEXSIZE" val="18"/>
  <p:tag name="IGUANATEXCURSOR" val="549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697.788"/>
  <p:tag name="ORIGINALWIDTH" val=" 4176.228"/>
  <p:tag name="OUTPUTTYPE" val="PNG"/>
  <p:tag name="IGUANATEXVERSION" val="162"/>
  <p:tag name="LATEXADDIN" val="\documentclass{article}&#10;\usepackage{amsmath}&#10;\pagestyle{empty}&#10;\begin{document}&#10;&#10;\[&#10;\begin{array}{lccc}&#10;\textbf{Parameter} &amp; \multicolumn{2}{c}{\textbf{Nominal Value}} &amp; \boldsymbol{\sigma_{\text{std}}} \\&#10;\hline&#10;X_u         &amp; -0.3035         &amp; \text{1/s}    &amp; 0.0842     \\&#10;X_q         &amp; 0.1891         &amp; \text{m/(s rad)}   &amp; 0.0594     \\&#10;M_u         &amp; -6.1393   &amp; \text{rad/s/m}     &amp; 0.1391 \\&#10;M_q         &amp; -2.8462   &amp; \text{1/s}         &amp; 0.0788 \\&#10;X_{\delta}  &amp; -8.5048   &amp; \text{m/s$^2$}     &amp; 4.8385 \\&#10;M_{\delta}  &amp; 462.2095  &amp; \text{rad/s$^2$}   &amp; 6.3276 \\&#10;\end{array}&#10;\]&#10;&#10;&#10;&#10;\end{document}"/>
  <p:tag name="IGUANATEXSIZE" val="18"/>
  <p:tag name="IGUANATEXCURSOR" val="565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755.531"/>
  <p:tag name="ORIGINALWIDTH" val=" 3182.602"/>
  <p:tag name="OUTPUTTYPE" val="PNG"/>
  <p:tag name="IGUANATEXVERSION" val="162"/>
  <p:tag name="LATEXADDIN" val="\documentclass{article}&#10;\usepackage{amsmath}&#10;\pagestyle{empty}&#10;\begin{document}&#10;&#10;\[&#10;\begin{array}{lcc}&#10;\textbf{Parameter} &amp; e_{rel\%}^{(T_1)} &amp; e_{rel\%}^{(T_2)} \\&#10;\hline&#10;X_u         &amp; -         &amp; 184.1690 \\&#10;X_q         &amp; -         &amp; 58.5999  \\&#10;M_u         &amp; 5.1446   &amp; 2.7248  \\&#10;M_q         &amp; 3.7779   &amp; 7.4929  \\&#10;X_{\delta}  &amp; 11.7201  &amp; 16.3297 \\&#10;M_{\delta}  &amp; 1.4490   &amp; 2.5514  \\&#10;\end{array}&#10;\]&#10;&#10;\end{document}"/>
  <p:tag name="IGUANATEXSIZE" val="18"/>
  <p:tag name="IGUANATEXCURSOR" val="164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814.3982"/>
  <p:tag name="ORIGINALWIDTH" val=" 1914.51"/>
  <p:tag name="OUTPUTTYPE" val="PNG"/>
  <p:tag name="IGUANATEXVERSION" val="162"/>
  <p:tag name="LATEXADDIN" val="\documentclass{article}&#10;\usepackage{amsmath}&#10;\pagestyle{empty}&#10;\begin{document}&#10;&#10;&#10;\[&#10;e_{\mathrm{rel}\%}^{(i)} = \frac{ \left| \hat{\Theta}^{(i)} - \Theta_{\mathrm{real}}^{(i)} \right| }{ \left| \Theta_{\mathrm{real}}^{(i)} \right| }&#10;\]&#10;&#10;&#10;\end{document}"/>
  <p:tag name="IGUANATEXSIZE" val="18"/>
  <p:tag name="IGUANATEXCURSOR" val="23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13.9857"/>
  <p:tag name="ORIGINALWIDTH" val=" 184.4769"/>
  <p:tag name="OUTPUTTYPE" val="PNG"/>
  <p:tag name="IGUANATEXVERSION" val="162"/>
  <p:tag name="LATEXADDIN" val="\documentclass{article}&#10;\usepackage{amsmath}&#10;\pagestyle{empty}&#10;\begin{document}&#10;&#10;&#10;$ \Rightarrow $&#10;&#10;\end{document}"/>
  <p:tag name="IGUANATEXSIZE" val="22"/>
  <p:tag name="IGUANATEXCURSOR" val="8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679.415"/>
  <p:tag name="ORIGINALWIDTH" val=" 5419.572"/>
  <p:tag name="OUTPUTTYPE" val="PNG"/>
  <p:tag name="IGUANATEXVERSION" val="162"/>
  <p:tag name="LATEXADDIN" val="\documentclass{article}&#10;\usepackage{amsmath}&#10;\pagestyle{empty}&#10;\begin{document}&#10;&#10;\[&#10;\begin{array}{l c c}&#10;\textbf{Pole} &amp; \textbf{Frequency [rad/s]} &amp; \textbf{Damping ratio} \\&#10;\hline&#10;-3.062 \pm 3.296i &amp; 4.499 &amp; 0.681 \\&#10;+2.975             &amp; 2.975    &amp; \-     \\&#10;\end{array}&#10;\]&#10;&#10;\end{document}"/>
  <p:tag name="IGUANATEXSIZE" val="20"/>
  <p:tag name="IGUANATEXCURSOR" val="277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1152.606"/>
  <p:tag name="ORIGINALWIDTH" val=" 3811.773"/>
  <p:tag name="OUTPUTTYPE" val="PNG"/>
  <p:tag name="IGUANATEXVERSION" val="162"/>
  <p:tag name="LATEXADDIN" val="\documentclass{article}&#10;\usepackage{amsmath}&#10;\pagestyle{empty}&#10;\begin{document}&#10;&#10;\[&#10;\begin{array}{lcc}&#10;&amp; \textbf{Task 1} &amp; \textbf{Task 2} \\&#10;\hline&#10;\text{Mean Pole Distance}       &amp; 0.1043 &amp; 0.1395 \\&#10;\text{Max Pole Distance}        &amp; 0.1552 &amp; 0.1543 \\&#10;\text{Mean Zero Distance}       &amp; 0.0652 &amp; 0.0874 \\&#10;\text{Max Zero Distance}        &amp; 0.1303 &amp; 0.1749 \\&#10;\end{array}&#10;\]&#10;&#10;&#10;&#10;\end{document}"/>
  <p:tag name="IGUANATEXSIZE" val="16"/>
  <p:tag name="IGUANATEXCURSOR" val="101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 2000"/>
  <p:tag name="ORIGINALHEIGHT" val=" 679.415"/>
  <p:tag name="ORIGINALWIDTH" val=" 5419.572"/>
  <p:tag name="OUTPUTTYPE" val="PNG"/>
  <p:tag name="IGUANATEXVERSION" val="162"/>
  <p:tag name="LATEXADDIN" val="\documentclass{article}&#10;\usepackage{amsmath}&#10;\pagestyle{empty}&#10;\begin{document}&#10;&#10;\[&#10;\begin{array}{l c c}&#10;\textbf{Pole} &amp; \textbf{Frequency [rad/s]} &amp; \textbf{Damping ratio} \\&#10;\hline&#10;-2.917 \pm 3.082i &amp; 4.244 &amp; 0.667 \\&#10;+3.087             &amp; 3.087    &amp; \-     \\&#10;\end{array}&#10;\]&#10;&#10;&#10;&#10;\end{document}"/>
  <p:tag name="IGUANATEXSIZE" val="20"/>
  <p:tag name="IGUANATEXCURSOR" val="246"/>
  <p:tag name="TRANSPARENCY" val="Vero"/>
  <p:tag name="CHOOSECOLOR" val="Falso"/>
  <p:tag name="COLORHEX" val="000000"/>
  <p:tag name="LATEXENGINEID" val="0"/>
  <p:tag name="TEMPFOLDER" val=".\temp\"/>
  <p:tag name="LATEXFORMHEIGHT" val=" 320"/>
  <p:tag name="LATEXFORMWIDTH" val=" 385"/>
  <p:tag name="LATEXFORMWRAP" val="Vero"/>
  <p:tag name="BITMAPVECTOR" val="0"/>
</p:tagLst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2251</Words>
  <Application>Microsoft Office PowerPoint</Application>
  <PresentationFormat>Widescreen</PresentationFormat>
  <Paragraphs>455</Paragraphs>
  <Slides>53</Slides>
  <Notes>52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53</vt:i4>
      </vt:variant>
    </vt:vector>
  </HeadingPairs>
  <TitlesOfParts>
    <vt:vector size="62" baseType="lpstr">
      <vt:lpstr>Aptos</vt:lpstr>
      <vt:lpstr>Aptos Display</vt:lpstr>
      <vt:lpstr>Arial</vt:lpstr>
      <vt:lpstr>Calibri</vt:lpstr>
      <vt:lpstr>Cambria Math</vt:lpstr>
      <vt:lpstr>Consolas</vt:lpstr>
      <vt:lpstr>IBM Plex Sans</vt:lpstr>
      <vt:lpstr>Manrope</vt:lpstr>
      <vt:lpstr>Tema di Office</vt:lpstr>
      <vt:lpstr>System Identification of Longitudinal Dynamics of a Multirotor UAV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Estimation And Learning Exam Project 2024-25 Professor: Marco Lovera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davide bellini</dc:creator>
  <cp:lastModifiedBy>Luca Frassinella</cp:lastModifiedBy>
  <cp:revision>34</cp:revision>
  <dcterms:created xsi:type="dcterms:W3CDTF">2025-05-30T14:35:22Z</dcterms:created>
  <dcterms:modified xsi:type="dcterms:W3CDTF">2025-07-24T03:22:48Z</dcterms:modified>
</cp:coreProperties>
</file>